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sldIdLst>
    <p:sldId id="256" r:id="rId2"/>
    <p:sldId id="283" r:id="rId3"/>
    <p:sldId id="270" r:id="rId4"/>
    <p:sldId id="258" r:id="rId5"/>
    <p:sldId id="257" r:id="rId6"/>
    <p:sldId id="269" r:id="rId7"/>
    <p:sldId id="265" r:id="rId8"/>
    <p:sldId id="281" r:id="rId9"/>
    <p:sldId id="280" r:id="rId10"/>
    <p:sldId id="282" r:id="rId11"/>
    <p:sldId id="278" r:id="rId12"/>
    <p:sldId id="260" r:id="rId13"/>
    <p:sldId id="262" r:id="rId14"/>
    <p:sldId id="261" r:id="rId15"/>
    <p:sldId id="264" r:id="rId16"/>
    <p:sldId id="263" r:id="rId17"/>
    <p:sldId id="266" r:id="rId18"/>
    <p:sldId id="274" r:id="rId19"/>
    <p:sldId id="275" r:id="rId20"/>
    <p:sldId id="276" r:id="rId21"/>
    <p:sldId id="277" r:id="rId22"/>
    <p:sldId id="284" r:id="rId23"/>
    <p:sldId id="267" r:id="rId24"/>
    <p:sldId id="272" r:id="rId25"/>
    <p:sldId id="273" r:id="rId26"/>
    <p:sldId id="279" r:id="rId27"/>
    <p:sldId id="285" r:id="rId2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8808" autoAdjust="0"/>
  </p:normalViewPr>
  <p:slideViewPr>
    <p:cSldViewPr snapToGrid="0">
      <p:cViewPr varScale="1">
        <p:scale>
          <a:sx n="70" d="100"/>
          <a:sy n="70" d="100"/>
        </p:scale>
        <p:origin x="261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682392-894D-4725-AA96-13C2221F0187}" type="datetimeFigureOut">
              <a:rPr lang="en-US" smtClean="0"/>
              <a:t>9/30/2019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421500-ABA7-4F80-9F33-EE022DA3CCF5}" type="slidenum">
              <a:rPr lang="en-US" smtClean="0"/>
              <a:t>‹#›</a:t>
            </a:fld>
            <a:endParaRPr lang="en-US"/>
          </a:p>
        </p:txBody>
      </p:sp>
    </p:spTree>
    <p:extLst>
      <p:ext uri="{BB962C8B-B14F-4D97-AF65-F5344CB8AC3E}">
        <p14:creationId xmlns:p14="http://schemas.microsoft.com/office/powerpoint/2010/main" val="3080979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Report No. </a:t>
            </a:r>
            <a:r>
              <a:rPr lang="en-US" sz="1200" b="0" i="0" u="none" strike="noStrike" kern="1200" baseline="0">
                <a:solidFill>
                  <a:schemeClr val="tx1"/>
                </a:solidFill>
                <a:latin typeface="+mn-lt"/>
                <a:ea typeface="+mn-ea"/>
                <a:cs typeface="+mn-cs"/>
              </a:rPr>
              <a:t>FHWA-SA-19-034</a:t>
            </a:r>
            <a:endParaRPr lang="en-US"/>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a:t>
            </a:fld>
            <a:endParaRPr lang="en-US" dirty="0"/>
          </a:p>
        </p:txBody>
      </p:sp>
    </p:spTree>
    <p:extLst>
      <p:ext uri="{BB962C8B-B14F-4D97-AF65-F5344CB8AC3E}">
        <p14:creationId xmlns:p14="http://schemas.microsoft.com/office/powerpoint/2010/main" val="1363543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Student Question</a:t>
            </a:r>
            <a:r>
              <a:rPr lang="en-US" dirty="0"/>
              <a:t>:</a:t>
            </a:r>
          </a:p>
          <a:p>
            <a:r>
              <a:rPr lang="en-US" dirty="0"/>
              <a:t>Opportunity for open discussion among the class:</a:t>
            </a:r>
          </a:p>
          <a:p>
            <a:pPr marL="171450" indent="-171450">
              <a:buFont typeface="Arial" panose="020B0604020202020204" pitchFamily="34" charset="0"/>
              <a:buChar char="•"/>
            </a:pPr>
            <a:r>
              <a:rPr lang="en-US" i="1" dirty="0"/>
              <a:t>Describe what you see in each of these images.</a:t>
            </a:r>
          </a:p>
          <a:p>
            <a:pPr marL="171450" indent="-171450">
              <a:buFont typeface="Arial" panose="020B0604020202020204" pitchFamily="34" charset="0"/>
              <a:buChar char="•"/>
            </a:pPr>
            <a:r>
              <a:rPr lang="en-US" i="1" dirty="0"/>
              <a:t>How are they same or different from the first thing that comes to mind when you think of a “bicyclist”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(bottom left): http://www.pedbikeimages.org/largeimages/delmar.004.jpg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(middle): http://www.pedbikeimages.org/largeimages/sthelena.m(20).jpg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(upper right): http://www.pedbikeimages.org/largeimages/bikelanes.embarcadaro2.sanfrancisco.jpg</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13</a:t>
            </a:fld>
            <a:endParaRPr lang="en-US" dirty="0"/>
          </a:p>
        </p:txBody>
      </p:sp>
    </p:spTree>
    <p:extLst>
      <p:ext uri="{BB962C8B-B14F-4D97-AF65-F5344CB8AC3E}">
        <p14:creationId xmlns:p14="http://schemas.microsoft.com/office/powerpoint/2010/main" val="2244541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The next few slides present special considerations and potential barriers for different user groups.</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Slide from Tab Combs (2019)</a:t>
            </a:r>
          </a:p>
        </p:txBody>
      </p:sp>
      <p:sp>
        <p:nvSpPr>
          <p:cNvPr id="4" name="Slide Number Placeholder 3"/>
          <p:cNvSpPr>
            <a:spLocks noGrp="1"/>
          </p:cNvSpPr>
          <p:nvPr>
            <p:ph type="sldNum" sz="quarter" idx="5"/>
          </p:nvPr>
        </p:nvSpPr>
        <p:spPr/>
        <p:txBody>
          <a:bodyPr/>
          <a:lstStyle/>
          <a:p>
            <a:fld id="{E5421500-ABA7-4F80-9F33-EE022DA3CCF5}" type="slidenum">
              <a:rPr lang="en-US" smtClean="0"/>
              <a:t>14</a:t>
            </a:fld>
            <a:endParaRPr lang="en-US" dirty="0"/>
          </a:p>
        </p:txBody>
      </p:sp>
    </p:spTree>
    <p:extLst>
      <p:ext uri="{BB962C8B-B14F-4D97-AF65-F5344CB8AC3E}">
        <p14:creationId xmlns:p14="http://schemas.microsoft.com/office/powerpoint/2010/main" val="2469223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Slide from Tab Combs (2019)</a:t>
            </a:r>
          </a:p>
        </p:txBody>
      </p:sp>
      <p:sp>
        <p:nvSpPr>
          <p:cNvPr id="4" name="Slide Number Placeholder 3"/>
          <p:cNvSpPr>
            <a:spLocks noGrp="1"/>
          </p:cNvSpPr>
          <p:nvPr>
            <p:ph type="sldNum" sz="quarter" idx="5"/>
          </p:nvPr>
        </p:nvSpPr>
        <p:spPr/>
        <p:txBody>
          <a:bodyPr/>
          <a:lstStyle/>
          <a:p>
            <a:fld id="{E5421500-ABA7-4F80-9F33-EE022DA3CCF5}" type="slidenum">
              <a:rPr lang="en-US" smtClean="0"/>
              <a:t>15</a:t>
            </a:fld>
            <a:endParaRPr lang="en-US" dirty="0"/>
          </a:p>
        </p:txBody>
      </p:sp>
    </p:spTree>
    <p:extLst>
      <p:ext uri="{BB962C8B-B14F-4D97-AF65-F5344CB8AC3E}">
        <p14:creationId xmlns:p14="http://schemas.microsoft.com/office/powerpoint/2010/main" val="3086791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Slide from Tab Combs (2019)</a:t>
            </a:r>
          </a:p>
        </p:txBody>
      </p:sp>
      <p:sp>
        <p:nvSpPr>
          <p:cNvPr id="4" name="Slide Number Placeholder 3"/>
          <p:cNvSpPr>
            <a:spLocks noGrp="1"/>
          </p:cNvSpPr>
          <p:nvPr>
            <p:ph type="sldNum" sz="quarter" idx="5"/>
          </p:nvPr>
        </p:nvSpPr>
        <p:spPr/>
        <p:txBody>
          <a:bodyPr/>
          <a:lstStyle/>
          <a:p>
            <a:fld id="{E5421500-ABA7-4F80-9F33-EE022DA3CCF5}" type="slidenum">
              <a:rPr lang="en-US" smtClean="0"/>
              <a:t>16</a:t>
            </a:fld>
            <a:endParaRPr lang="en-US" dirty="0"/>
          </a:p>
        </p:txBody>
      </p:sp>
    </p:spTree>
    <p:extLst>
      <p:ext uri="{BB962C8B-B14F-4D97-AF65-F5344CB8AC3E}">
        <p14:creationId xmlns:p14="http://schemas.microsoft.com/office/powerpoint/2010/main" val="23450893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 The previous slide summarized types of trips. But trip purpose is only one of the factors used to classify different types of bicycle riders – comfort level, bicycling skill and experience, and age all play a role. Keep in mind that people may not fit into a single profile and that their profile may change day-to-day or even trip-to-trip. Someone who is comfortable riding in bike lanes on a relatively high-volume road for a commute trip wouldn’t necessarily feel comfortable on that same route if they were traveling with kids or cargo.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FHWA. </a:t>
            </a:r>
            <a:r>
              <a:rPr lang="en-US" i="1" dirty="0"/>
              <a:t>Bicycle Facility Selection Guide. </a:t>
            </a:r>
            <a:r>
              <a:rPr lang="en-US" dirty="0"/>
              <a:t>(2019). Office of Safety. Available: https://safety.fhwa.dot.gov/ped_bike/tools_solve/docs/fhwasa18077.pdf</a:t>
            </a:r>
          </a:p>
        </p:txBody>
      </p:sp>
      <p:sp>
        <p:nvSpPr>
          <p:cNvPr id="4" name="Slide Number Placeholder 3"/>
          <p:cNvSpPr>
            <a:spLocks noGrp="1"/>
          </p:cNvSpPr>
          <p:nvPr>
            <p:ph type="sldNum" sz="quarter" idx="5"/>
          </p:nvPr>
        </p:nvSpPr>
        <p:spPr/>
        <p:txBody>
          <a:bodyPr/>
          <a:lstStyle/>
          <a:p>
            <a:fld id="{E5421500-ABA7-4F80-9F33-EE022DA3CCF5}" type="slidenum">
              <a:rPr lang="en-US" smtClean="0"/>
              <a:t>17</a:t>
            </a:fld>
            <a:endParaRPr lang="en-US" dirty="0"/>
          </a:p>
        </p:txBody>
      </p:sp>
    </p:spTree>
    <p:extLst>
      <p:ext uri="{BB962C8B-B14F-4D97-AF65-F5344CB8AC3E}">
        <p14:creationId xmlns:p14="http://schemas.microsoft.com/office/powerpoint/2010/main" val="4047432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dirty="0"/>
              <a:t>: The purpose of the trip is one of the many factors that defines user types. The purpose of a trip may help define preferences for specific routes and facility types.</a:t>
            </a:r>
          </a:p>
        </p:txBody>
      </p:sp>
      <p:sp>
        <p:nvSpPr>
          <p:cNvPr id="4" name="Slide Number Placeholder 3"/>
          <p:cNvSpPr>
            <a:spLocks noGrp="1"/>
          </p:cNvSpPr>
          <p:nvPr>
            <p:ph type="sldNum" sz="quarter" idx="5"/>
          </p:nvPr>
        </p:nvSpPr>
        <p:spPr/>
        <p:txBody>
          <a:bodyPr/>
          <a:lstStyle/>
          <a:p>
            <a:fld id="{E5421500-ABA7-4F80-9F33-EE022DA3CCF5}" type="slidenum">
              <a:rPr lang="en-US" smtClean="0"/>
              <a:t>18</a:t>
            </a:fld>
            <a:endParaRPr lang="en-US" dirty="0"/>
          </a:p>
        </p:txBody>
      </p:sp>
    </p:spTree>
    <p:extLst>
      <p:ext uri="{BB962C8B-B14F-4D97-AF65-F5344CB8AC3E}">
        <p14:creationId xmlns:p14="http://schemas.microsoft.com/office/powerpoint/2010/main" val="18712132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The Introduction module contains slides with data about all walk and bike trips and commute trips.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r>
              <a:rPr lang="en-US" i="1" dirty="0"/>
              <a:t>Bicycling and Walking in the United States: 2018 Benchmark Report</a:t>
            </a:r>
            <a:r>
              <a:rPr lang="en-US" dirty="0"/>
              <a:t> by League of American Bicyclists, available https://bikeleague.org/benchmarking-report. </a:t>
            </a:r>
            <a:r>
              <a:rPr lang="en-US" sz="1200" b="0" i="0" u="none" strike="noStrike" kern="1200" baseline="0" dirty="0">
                <a:solidFill>
                  <a:schemeClr val="tx1"/>
                </a:solidFill>
                <a:latin typeface="+mn-lt"/>
                <a:ea typeface="+mn-ea"/>
                <a:cs typeface="+mn-cs"/>
              </a:rPr>
              <a:t>This early analysis of FHWA NHTS data was conducted by Dr. Ralph Buehler for the League of American Bicyclists.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Figure 1.1.7 in the Benchmark Report.</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19</a:t>
            </a:fld>
            <a:endParaRPr lang="en-US" dirty="0"/>
          </a:p>
        </p:txBody>
      </p:sp>
    </p:spTree>
    <p:extLst>
      <p:ext uri="{BB962C8B-B14F-4D97-AF65-F5344CB8AC3E}">
        <p14:creationId xmlns:p14="http://schemas.microsoft.com/office/powerpoint/2010/main" val="3672760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Rural and small-town America is diverse and varied throughout the country. According to the FHWA’s “Planning for Transportation in Rural Areas,” 75% of America’s 3,000 counties qualify as rural and cover 81% of the land area. Approximately 19% of the population live in rural areas. Though residents in rural areas may live long distances from services, rural town centers are often compact hubs with a grid pattern that keeps most destinations within a few miles of each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FHWA </a:t>
            </a:r>
            <a:r>
              <a:rPr lang="en-US" i="1" dirty="0"/>
              <a:t>Small Town and Rural Multimodal Networks Guide</a:t>
            </a:r>
            <a:r>
              <a:rPr lang="en-US" dirty="0"/>
              <a:t> (2016)</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http://www.pedbikeimages.org/mediumimages/100_0040.jpg</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20</a:t>
            </a:fld>
            <a:endParaRPr lang="en-US" dirty="0"/>
          </a:p>
        </p:txBody>
      </p:sp>
    </p:spTree>
    <p:extLst>
      <p:ext uri="{BB962C8B-B14F-4D97-AF65-F5344CB8AC3E}">
        <p14:creationId xmlns:p14="http://schemas.microsoft.com/office/powerpoint/2010/main" val="3821603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FHWA Small Town and Rural Multimodal Networks Guide (2016)</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pedbikeimages.org – Dan Burden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21</a:t>
            </a:fld>
            <a:endParaRPr lang="en-US" dirty="0"/>
          </a:p>
        </p:txBody>
      </p:sp>
    </p:spTree>
    <p:extLst>
      <p:ext uri="{BB962C8B-B14F-4D97-AF65-F5344CB8AC3E}">
        <p14:creationId xmlns:p14="http://schemas.microsoft.com/office/powerpoint/2010/main" val="1667195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The Introduction module contains slides with data about all walk and bike trips and commute trips.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r>
              <a:rPr lang="en-US" i="1" dirty="0"/>
              <a:t>Bicycling and Walking in the United States: 2018 Benchmark Report</a:t>
            </a:r>
            <a:r>
              <a:rPr lang="en-US" dirty="0"/>
              <a:t> by League of American Bicyclists, available https://bikeleague.org/benchmarking-report. </a:t>
            </a:r>
            <a:r>
              <a:rPr lang="en-US" sz="1200" b="0" i="0" u="none" strike="noStrike" kern="1200" baseline="0" dirty="0">
                <a:solidFill>
                  <a:schemeClr val="tx1"/>
                </a:solidFill>
                <a:latin typeface="+mn-lt"/>
                <a:ea typeface="+mn-ea"/>
                <a:cs typeface="+mn-cs"/>
              </a:rPr>
              <a:t>This early analysis of NHTS data was conducted by Dr. Ralph Buehler for the League of American Bicyclists.</a:t>
            </a:r>
            <a:r>
              <a:rPr lang="en-US" dirty="0"/>
              <a:t> </a:t>
            </a:r>
          </a:p>
          <a:p>
            <a:r>
              <a:rPr lang="en-US" dirty="0"/>
              <a:t>Image: Figure 1.1.6 in the report listed above.</a:t>
            </a:r>
          </a:p>
        </p:txBody>
      </p:sp>
      <p:sp>
        <p:nvSpPr>
          <p:cNvPr id="4" name="Slide Number Placeholder 3"/>
          <p:cNvSpPr>
            <a:spLocks noGrp="1"/>
          </p:cNvSpPr>
          <p:nvPr>
            <p:ph type="sldNum" sz="quarter" idx="5"/>
          </p:nvPr>
        </p:nvSpPr>
        <p:spPr/>
        <p:txBody>
          <a:bodyPr/>
          <a:lstStyle/>
          <a:p>
            <a:fld id="{E5421500-ABA7-4F80-9F33-EE022DA3CCF5}" type="slidenum">
              <a:rPr lang="en-US" smtClean="0"/>
              <a:t>22</a:t>
            </a:fld>
            <a:endParaRPr lang="en-US" dirty="0"/>
          </a:p>
        </p:txBody>
      </p:sp>
    </p:spTree>
    <p:extLst>
      <p:ext uri="{BB962C8B-B14F-4D97-AF65-F5344CB8AC3E}">
        <p14:creationId xmlns:p14="http://schemas.microsoft.com/office/powerpoint/2010/main" val="840691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Student Question:</a:t>
            </a:r>
            <a:r>
              <a:rPr lang="en-US" dirty="0"/>
              <a:t> </a:t>
            </a:r>
            <a:r>
              <a:rPr lang="en-US" i="1" dirty="0"/>
              <a:t>What else makes planning and designing for active travel different than planning/designing for motorized transportation?</a:t>
            </a:r>
          </a:p>
        </p:txBody>
      </p:sp>
      <p:sp>
        <p:nvSpPr>
          <p:cNvPr id="4" name="Slide Number Placeholder 3"/>
          <p:cNvSpPr>
            <a:spLocks noGrp="1"/>
          </p:cNvSpPr>
          <p:nvPr>
            <p:ph type="sldNum" sz="quarter" idx="5"/>
          </p:nvPr>
        </p:nvSpPr>
        <p:spPr/>
        <p:txBody>
          <a:bodyPr/>
          <a:lstStyle/>
          <a:p>
            <a:fld id="{E5421500-ABA7-4F80-9F33-EE022DA3CCF5}" type="slidenum">
              <a:rPr lang="en-US" smtClean="0"/>
              <a:t>3</a:t>
            </a:fld>
            <a:endParaRPr lang="en-US" dirty="0"/>
          </a:p>
        </p:txBody>
      </p:sp>
    </p:spTree>
    <p:extLst>
      <p:ext uri="{BB962C8B-B14F-4D97-AF65-F5344CB8AC3E}">
        <p14:creationId xmlns:p14="http://schemas.microsoft.com/office/powerpoint/2010/main" val="1310825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Trip purpose affects bicyclist route choice and behavior. </a:t>
            </a:r>
            <a:endParaRPr lang="en-US" b="0" dirty="0"/>
          </a:p>
          <a:p>
            <a:r>
              <a:rPr lang="en-US" b="1" dirty="0"/>
              <a:t>Notes</a:t>
            </a:r>
            <a:r>
              <a:rPr lang="en-US" dirty="0"/>
              <a:t>: For example, a time-constrained trip like a commute trip might lead the bicyclist to choose a more direct route, even if it is less comfortable. For a trip on a more flexible timeline, a bicyclist might choose a more comfortable route. Utilitarian is often used interchangeably with “commute,” but a utilitarian trip includes any trip needed to take care of daily needs (i.e., shopping, appointments, social gatherings, etc.). Keep in mind that most true commute trips are occurring when motor vehicle volume is also at its highest. A recreational trip is for exercise or leisure, or both.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AASHTO (2012). </a:t>
            </a:r>
            <a:r>
              <a:rPr lang="en-US" i="1" dirty="0"/>
              <a:t>Guide for the Development of Bicycle Facilities</a:t>
            </a:r>
            <a:r>
              <a:rPr lang="en-US" dirty="0"/>
              <a:t>, 4</a:t>
            </a:r>
            <a:r>
              <a:rPr lang="en-US" baseline="30000" dirty="0"/>
              <a:t>th</a:t>
            </a:r>
            <a:r>
              <a:rPr lang="en-US" dirty="0"/>
              <a:t> Edition, Chapter 2.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i="1" dirty="0"/>
              <a:t>City Cycling </a:t>
            </a:r>
            <a:r>
              <a:rPr lang="en-US" dirty="0"/>
              <a:t>(2012), eds. John </a:t>
            </a:r>
            <a:r>
              <a:rPr lang="en-US" dirty="0" err="1"/>
              <a:t>Pucher</a:t>
            </a:r>
            <a:r>
              <a:rPr lang="en-US" dirty="0"/>
              <a:t> and Ralph Buehler, Chapter 5.</a:t>
            </a:r>
          </a:p>
        </p:txBody>
      </p:sp>
      <p:sp>
        <p:nvSpPr>
          <p:cNvPr id="4" name="Slide Number Placeholder 3"/>
          <p:cNvSpPr>
            <a:spLocks noGrp="1"/>
          </p:cNvSpPr>
          <p:nvPr>
            <p:ph type="sldNum" sz="quarter" idx="5"/>
          </p:nvPr>
        </p:nvSpPr>
        <p:spPr/>
        <p:txBody>
          <a:bodyPr/>
          <a:lstStyle/>
          <a:p>
            <a:fld id="{E5421500-ABA7-4F80-9F33-EE022DA3CCF5}" type="slidenum">
              <a:rPr lang="en-US" smtClean="0"/>
              <a:t>23</a:t>
            </a:fld>
            <a:endParaRPr lang="en-US"/>
          </a:p>
        </p:txBody>
      </p:sp>
    </p:spTree>
    <p:extLst>
      <p:ext uri="{BB962C8B-B14F-4D97-AF65-F5344CB8AC3E}">
        <p14:creationId xmlns:p14="http://schemas.microsoft.com/office/powerpoint/2010/main" val="1845224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Keep in the mind the length and width of different styles of bicycles.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Vermont Agency of Transportation. </a:t>
            </a:r>
            <a:r>
              <a:rPr lang="en-US" i="1" dirty="0"/>
              <a:t>Vermont Pedestrian and Bicycle Facility Planning and Design Manual. </a:t>
            </a:r>
            <a:r>
              <a:rPr lang="en-US" i="0" dirty="0"/>
              <a:t>(2002). </a:t>
            </a:r>
            <a:r>
              <a:rPr lang="en-US" dirty="0"/>
              <a:t>Figure 4-1.</a:t>
            </a:r>
          </a:p>
        </p:txBody>
      </p:sp>
      <p:sp>
        <p:nvSpPr>
          <p:cNvPr id="4" name="Slide Number Placeholder 3"/>
          <p:cNvSpPr>
            <a:spLocks noGrp="1"/>
          </p:cNvSpPr>
          <p:nvPr>
            <p:ph type="sldNum" sz="quarter" idx="5"/>
          </p:nvPr>
        </p:nvSpPr>
        <p:spPr/>
        <p:txBody>
          <a:bodyPr/>
          <a:lstStyle/>
          <a:p>
            <a:fld id="{E5421500-ABA7-4F80-9F33-EE022DA3CCF5}" type="slidenum">
              <a:rPr lang="en-US" smtClean="0"/>
              <a:t>24</a:t>
            </a:fld>
            <a:endParaRPr lang="en-US"/>
          </a:p>
        </p:txBody>
      </p:sp>
    </p:spTree>
    <p:extLst>
      <p:ext uri="{BB962C8B-B14F-4D97-AF65-F5344CB8AC3E}">
        <p14:creationId xmlns:p14="http://schemas.microsoft.com/office/powerpoint/2010/main" val="3826848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Plan for bicycles of different length and widths and bicyclists of different heights.</a:t>
            </a:r>
          </a:p>
        </p:txBody>
      </p:sp>
      <p:sp>
        <p:nvSpPr>
          <p:cNvPr id="4" name="Slide Number Placeholder 3"/>
          <p:cNvSpPr>
            <a:spLocks noGrp="1"/>
          </p:cNvSpPr>
          <p:nvPr>
            <p:ph type="sldNum" sz="quarter" idx="5"/>
          </p:nvPr>
        </p:nvSpPr>
        <p:spPr/>
        <p:txBody>
          <a:bodyPr/>
          <a:lstStyle/>
          <a:p>
            <a:fld id="{E5421500-ABA7-4F80-9F33-EE022DA3CCF5}" type="slidenum">
              <a:rPr lang="en-US" smtClean="0"/>
              <a:t>25</a:t>
            </a:fld>
            <a:endParaRPr lang="en-US"/>
          </a:p>
        </p:txBody>
      </p:sp>
    </p:spTree>
    <p:extLst>
      <p:ext uri="{BB962C8B-B14F-4D97-AF65-F5344CB8AC3E}">
        <p14:creationId xmlns:p14="http://schemas.microsoft.com/office/powerpoint/2010/main" val="11354987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sz="1200" b="0" i="0" kern="1200" dirty="0">
                <a:solidFill>
                  <a:schemeClr val="tx1"/>
                </a:solidFill>
                <a:effectLst/>
                <a:latin typeface="+mn-lt"/>
                <a:ea typeface="+mn-ea"/>
                <a:cs typeface="+mn-cs"/>
              </a:rPr>
              <a:t>Electric bicycles or electric-assist bicycles, often called e-bikes, are becoming increasingly popular because they can make biking easier or more comfortable, which potentially allows for a greater diversity of bicycle trips and riders.</a:t>
            </a:r>
            <a:endParaRPr lang="en-US" b="0" dirty="0"/>
          </a:p>
          <a:p>
            <a:r>
              <a:rPr lang="en-US" b="1" dirty="0"/>
              <a:t>Notes</a:t>
            </a:r>
            <a:r>
              <a:rPr lang="en-US" dirty="0"/>
              <a:t>: Most research to-date in the U.S. is based on surveys of owners of electric-assist bicycles.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dirty="0"/>
              <a:t>MacArthur, John, Christopher Cherry, Michael </a:t>
            </a:r>
            <a:r>
              <a:rPr lang="en-US" b="0" dirty="0" err="1"/>
              <a:t>Harpool</a:t>
            </a:r>
            <a:r>
              <a:rPr lang="en-US" b="0" dirty="0"/>
              <a:t>, and Daniel </a:t>
            </a:r>
            <a:r>
              <a:rPr lang="en-US" b="0" dirty="0" err="1"/>
              <a:t>Scheppke</a:t>
            </a:r>
            <a:r>
              <a:rPr lang="en-US" b="0" dirty="0"/>
              <a:t>. (2018). </a:t>
            </a:r>
            <a:r>
              <a:rPr lang="en-US" b="0" i="1" dirty="0"/>
              <a:t>A North American Survey of Electric Bicycle Owners</a:t>
            </a:r>
            <a:r>
              <a:rPr lang="en-US" b="0" dirty="0"/>
              <a:t>. [NITC-RR-1041]. Portland, OR: Transportation Research and Education Center (TREC).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kern="1200" dirty="0">
                <a:solidFill>
                  <a:schemeClr val="tx1"/>
                </a:solidFill>
                <a:effectLst/>
                <a:latin typeface="+mn-lt"/>
                <a:ea typeface="+mn-ea"/>
                <a:cs typeface="+mn-cs"/>
              </a:rPr>
              <a:t>Langford, B. C., Chen, J., &amp; Cherry, C. R. (2015). Risky riding: Naturalistic methods comparing safety behavior from conventional bicycle riders and electric bike riders. </a:t>
            </a:r>
            <a:r>
              <a:rPr lang="en-US" sz="1200" b="0" i="1" kern="1200" dirty="0">
                <a:solidFill>
                  <a:schemeClr val="tx1"/>
                </a:solidFill>
                <a:effectLst/>
                <a:latin typeface="+mn-lt"/>
                <a:ea typeface="+mn-ea"/>
                <a:cs typeface="+mn-cs"/>
              </a:rPr>
              <a:t>Accident Analysis &amp; Prevention</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82</a:t>
            </a:r>
            <a:r>
              <a:rPr lang="en-US" sz="1200" b="0" i="0" kern="1200" dirty="0">
                <a:solidFill>
                  <a:schemeClr val="tx1"/>
                </a:solidFill>
                <a:effectLst/>
                <a:latin typeface="+mn-lt"/>
                <a:ea typeface="+mn-ea"/>
                <a:cs typeface="+mn-cs"/>
              </a:rPr>
              <a:t>, 220-226.</a:t>
            </a:r>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26</a:t>
            </a:fld>
            <a:endParaRPr lang="en-US"/>
          </a:p>
        </p:txBody>
      </p:sp>
    </p:spTree>
    <p:extLst>
      <p:ext uri="{BB962C8B-B14F-4D97-AF65-F5344CB8AC3E}">
        <p14:creationId xmlns:p14="http://schemas.microsoft.com/office/powerpoint/2010/main" val="2836194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 Generally, children under the age of ten should not be unsupervised on or near roads. Research has shown that parents often overestimate the safe crossing ability of their children. Safe street-crossing behaviors are a motor skill that can be improved with practice and to cross a street safely, young children must engage in several cognitive processes all at once.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Accessibility and ADA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r>
              <a:rPr lang="en-US" dirty="0" err="1"/>
              <a:t>Percer</a:t>
            </a:r>
            <a:r>
              <a:rPr lang="en-US" dirty="0"/>
              <a:t>, J. (2009). </a:t>
            </a:r>
            <a:r>
              <a:rPr lang="en-US" i="1" dirty="0"/>
              <a:t>Child Pedestrian Safety Education: Applying Learning and Developmental Theories to Develop Safe Street-Crossing Behavior</a:t>
            </a:r>
            <a:r>
              <a:rPr lang="en-US" dirty="0"/>
              <a:t> (DOT HS 811 190). Washington, DC: National Highway Traffic Safety Administration.</a:t>
            </a:r>
          </a:p>
        </p:txBody>
      </p:sp>
      <p:sp>
        <p:nvSpPr>
          <p:cNvPr id="4" name="Slide Number Placeholder 3"/>
          <p:cNvSpPr>
            <a:spLocks noGrp="1"/>
          </p:cNvSpPr>
          <p:nvPr>
            <p:ph type="sldNum" sz="quarter" idx="5"/>
          </p:nvPr>
        </p:nvSpPr>
        <p:spPr/>
        <p:txBody>
          <a:bodyPr/>
          <a:lstStyle/>
          <a:p>
            <a:fld id="{E5421500-ABA7-4F80-9F33-EE022DA3CCF5}" type="slidenum">
              <a:rPr lang="en-US" smtClean="0"/>
              <a:t>5</a:t>
            </a:fld>
            <a:endParaRPr lang="en-US"/>
          </a:p>
        </p:txBody>
      </p:sp>
    </p:spTree>
    <p:extLst>
      <p:ext uri="{BB962C8B-B14F-4D97-AF65-F5344CB8AC3E}">
        <p14:creationId xmlns:p14="http://schemas.microsoft.com/office/powerpoint/2010/main" val="823909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A note on the last bullet: Conspicuity is related to sight distances, street lighting, and warning signs or markings including marked crosswalks – anything that helps drivers expect to see people walking and then actually see them. </a:t>
            </a:r>
          </a:p>
          <a:p>
            <a:r>
              <a:rPr lang="en-US" b="1" dirty="0"/>
              <a:t>Student Question</a:t>
            </a:r>
            <a:r>
              <a:rPr lang="en-US" dirty="0"/>
              <a:t>: </a:t>
            </a:r>
            <a:r>
              <a:rPr lang="en-US" i="1" dirty="0"/>
              <a:t>If these are the “basics” for a comfortable walking environment, what else effects a pedestrian’s willingness to walk or their comfort while doing so? Keep in mind the range of capabilities that were mentioned on the previous slide. </a:t>
            </a:r>
            <a:r>
              <a:rPr lang="en-US" i="0" dirty="0"/>
              <a:t>(</a:t>
            </a:r>
            <a:r>
              <a:rPr lang="en-US" i="1" dirty="0"/>
              <a:t>S</a:t>
            </a:r>
            <a:r>
              <a:rPr lang="en-US" dirty="0"/>
              <a:t>tudents might mention issues like land use, destinations, facility maintenance, weather, personal security, availability/cost of other modes,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dirty="0"/>
              <a:t>Many of these elements are covered in more detail in the module, Accessibility and ADA.</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Adapted from FHWA (2006) </a:t>
            </a:r>
            <a:r>
              <a:rPr lang="en-US" i="1" dirty="0"/>
              <a:t>University Course on Bicycle and Pedestrian Transportation, </a:t>
            </a:r>
            <a:r>
              <a:rPr lang="en-US" dirty="0"/>
              <a:t>Lessons 9 and 11</a:t>
            </a:r>
          </a:p>
          <a:p>
            <a:r>
              <a:rPr lang="en-US" dirty="0"/>
              <a:t>Background image: pedbikeimages.org – Dan Burden </a:t>
            </a:r>
          </a:p>
        </p:txBody>
      </p:sp>
      <p:sp>
        <p:nvSpPr>
          <p:cNvPr id="4" name="Slide Number Placeholder 3"/>
          <p:cNvSpPr>
            <a:spLocks noGrp="1"/>
          </p:cNvSpPr>
          <p:nvPr>
            <p:ph type="sldNum" sz="quarter" idx="5"/>
          </p:nvPr>
        </p:nvSpPr>
        <p:spPr/>
        <p:txBody>
          <a:bodyPr/>
          <a:lstStyle/>
          <a:p>
            <a:fld id="{E5421500-ABA7-4F80-9F33-EE022DA3CCF5}" type="slidenum">
              <a:rPr lang="en-US" smtClean="0"/>
              <a:t>6</a:t>
            </a:fld>
            <a:endParaRPr lang="en-US"/>
          </a:p>
        </p:txBody>
      </p:sp>
    </p:spTree>
    <p:extLst>
      <p:ext uri="{BB962C8B-B14F-4D97-AF65-F5344CB8AC3E}">
        <p14:creationId xmlns:p14="http://schemas.microsoft.com/office/powerpoint/2010/main" val="350525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Slide adapted from Tab Combs (2019)</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7</a:t>
            </a:fld>
            <a:endParaRPr lang="en-US" dirty="0"/>
          </a:p>
        </p:txBody>
      </p:sp>
    </p:spTree>
    <p:extLst>
      <p:ext uri="{BB962C8B-B14F-4D97-AF65-F5344CB8AC3E}">
        <p14:creationId xmlns:p14="http://schemas.microsoft.com/office/powerpoint/2010/main" val="4160361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People walking may experience each trip or the surrounding environment very differently. For example, an analysis in Jacksonville, Florida, found that while the city’s population is 29% black, black pedestrians received 55 percent of the pedestrian tickets issued from 2012 to 2017. </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Kate Rabinowitz, ProPublica, 2017. Available: https://features.propublica.org/walking-while-black/jacksonville-pedestrian-violations-racial-profiling/</a:t>
            </a:r>
          </a:p>
        </p:txBody>
      </p:sp>
      <p:sp>
        <p:nvSpPr>
          <p:cNvPr id="4" name="Slide Number Placeholder 3"/>
          <p:cNvSpPr>
            <a:spLocks noGrp="1"/>
          </p:cNvSpPr>
          <p:nvPr>
            <p:ph type="sldNum" sz="quarter" idx="5"/>
          </p:nvPr>
        </p:nvSpPr>
        <p:spPr/>
        <p:txBody>
          <a:bodyPr/>
          <a:lstStyle/>
          <a:p>
            <a:fld id="{E5421500-ABA7-4F80-9F33-EE022DA3CCF5}" type="slidenum">
              <a:rPr lang="en-US" smtClean="0"/>
              <a:t>8</a:t>
            </a:fld>
            <a:endParaRPr lang="en-US" dirty="0"/>
          </a:p>
        </p:txBody>
      </p:sp>
    </p:spTree>
    <p:extLst>
      <p:ext uri="{BB962C8B-B14F-4D97-AF65-F5344CB8AC3E}">
        <p14:creationId xmlns:p14="http://schemas.microsoft.com/office/powerpoint/2010/main" val="4020537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This image presents a hypothetical, but very common, scenario: in City X, o</a:t>
            </a:r>
            <a:r>
              <a:rPr lang="en-US" dirty="0"/>
              <a:t>bservations reveal that many people are crossing midblock from the shopping center to the bus stop, resulting in frequent conflicts with vehicles. The city wants to improve safety in this area. Should the city pursue an education campaign or make changes to the environment? </a:t>
            </a:r>
          </a:p>
          <a:p>
            <a:r>
              <a:rPr lang="en-US" b="1" dirty="0"/>
              <a:t>Student Question</a:t>
            </a:r>
            <a:r>
              <a:rPr lang="en-US" dirty="0"/>
              <a:t>: </a:t>
            </a:r>
            <a:r>
              <a:rPr lang="en-US" sz="1200" b="0" i="1" kern="1200" dirty="0">
                <a:solidFill>
                  <a:schemeClr val="tx1"/>
                </a:solidFill>
                <a:effectLst/>
                <a:latin typeface="+mn-lt"/>
                <a:ea typeface="+mn-ea"/>
                <a:cs typeface="+mn-cs"/>
              </a:rPr>
              <a:t>What are the other factors influencing this behavior?</a:t>
            </a:r>
          </a:p>
          <a:p>
            <a:pPr marL="171450" indent="-171450">
              <a:buFont typeface="Arial" panose="020B0604020202020204" pitchFamily="34" charset="0"/>
              <a:buChar char="•"/>
            </a:pPr>
            <a:r>
              <a:rPr lang="en-US" sz="1200" b="0" i="0" u="sng" kern="1200" dirty="0">
                <a:solidFill>
                  <a:schemeClr val="tx1"/>
                </a:solidFill>
                <a:effectLst/>
                <a:latin typeface="+mn-lt"/>
                <a:ea typeface="+mn-ea"/>
                <a:cs typeface="+mn-cs"/>
              </a:rPr>
              <a:t>Convenience</a:t>
            </a:r>
            <a:r>
              <a:rPr lang="en-US" sz="1200" b="0" i="0" kern="1200" dirty="0">
                <a:solidFill>
                  <a:schemeClr val="tx1"/>
                </a:solidFill>
                <a:effectLst/>
                <a:latin typeface="+mn-lt"/>
                <a:ea typeface="+mn-ea"/>
                <a:cs typeface="+mn-cs"/>
              </a:rPr>
              <a:t> - Crossing midblock provides a more direct route to the bus stop. People coming from the shopping center are likely carrying shopping bags, which could be difficult to carry long distances.</a:t>
            </a:r>
          </a:p>
          <a:p>
            <a:pPr marL="171450" indent="-171450">
              <a:buFont typeface="Arial" panose="020B0604020202020204" pitchFamily="34" charset="0"/>
              <a:buChar char="•"/>
            </a:pPr>
            <a:r>
              <a:rPr lang="en-US" sz="1200" b="0" i="0" u="sng" kern="1200" dirty="0">
                <a:solidFill>
                  <a:schemeClr val="tx1"/>
                </a:solidFill>
                <a:effectLst/>
                <a:latin typeface="+mn-lt"/>
                <a:ea typeface="+mn-ea"/>
                <a:cs typeface="+mn-cs"/>
              </a:rPr>
              <a:t>Previous experience</a:t>
            </a:r>
            <a:r>
              <a:rPr lang="en-US" sz="1200" b="0" i="0" kern="1200" dirty="0">
                <a:solidFill>
                  <a:schemeClr val="tx1"/>
                </a:solidFill>
                <a:effectLst/>
                <a:latin typeface="+mn-lt"/>
                <a:ea typeface="+mn-ea"/>
                <a:cs typeface="+mn-cs"/>
              </a:rPr>
              <a:t> - It is likely that people have successfully crossed similar streets (or even the same street) in this manner many other times, so their limited previous experience suggests this is a safe option. </a:t>
            </a:r>
          </a:p>
          <a:p>
            <a:pPr marL="171450" indent="-171450">
              <a:buFont typeface="Arial" panose="020B0604020202020204" pitchFamily="34" charset="0"/>
              <a:buChar char="•"/>
            </a:pPr>
            <a:r>
              <a:rPr lang="en-US" sz="1200" b="0" i="0" u="sng" kern="1200" dirty="0">
                <a:solidFill>
                  <a:schemeClr val="tx1"/>
                </a:solidFill>
                <a:effectLst/>
                <a:latin typeface="+mn-lt"/>
                <a:ea typeface="+mn-ea"/>
                <a:cs typeface="+mn-cs"/>
              </a:rPr>
              <a:t>Time pressure</a:t>
            </a:r>
            <a:r>
              <a:rPr lang="en-US" sz="1200" b="0" i="0" kern="1200" dirty="0">
                <a:solidFill>
                  <a:schemeClr val="tx1"/>
                </a:solidFill>
                <a:effectLst/>
                <a:latin typeface="+mn-lt"/>
                <a:ea typeface="+mn-ea"/>
                <a:cs typeface="+mn-cs"/>
              </a:rPr>
              <a:t> - Buses run on a schedule, and people may want to cross as quickly as possible to be sure they catch the next bus.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and notes adapted from FHWA. </a:t>
            </a:r>
            <a:r>
              <a:rPr lang="en-US" sz="1200" b="0" i="1" u="none" strike="noStrike" kern="1200" baseline="0" dirty="0">
                <a:solidFill>
                  <a:schemeClr val="tx1"/>
                </a:solidFill>
                <a:latin typeface="+mn-lt"/>
                <a:ea typeface="+mn-ea"/>
                <a:cs typeface="+mn-cs"/>
              </a:rPr>
              <a:t>Road Safety Fundamentals; Concepts, Strategies, and Practices that Reduce Fatalities and Injuries on the Road.</a:t>
            </a:r>
            <a:r>
              <a:rPr lang="en-US" sz="1200" b="0" i="0" u="none" strike="noStrike" kern="1200" baseline="0" dirty="0">
                <a:solidFill>
                  <a:schemeClr val="tx1"/>
                </a:solidFill>
                <a:latin typeface="+mn-lt"/>
                <a:ea typeface="+mn-ea"/>
                <a:cs typeface="+mn-cs"/>
              </a:rPr>
              <a:t> (2017). U.S. Department of Transportation. Ed. Daniel Carter. Available: https://rspcb.safety.fhwa.dot.gov/rsf/</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	</a:t>
            </a:r>
          </a:p>
        </p:txBody>
      </p:sp>
      <p:sp>
        <p:nvSpPr>
          <p:cNvPr id="4" name="Slide Number Placeholder 3"/>
          <p:cNvSpPr>
            <a:spLocks noGrp="1"/>
          </p:cNvSpPr>
          <p:nvPr>
            <p:ph type="sldNum" sz="quarter" idx="5"/>
          </p:nvPr>
        </p:nvSpPr>
        <p:spPr/>
        <p:txBody>
          <a:bodyPr/>
          <a:lstStyle/>
          <a:p>
            <a:fld id="{E5421500-ABA7-4F80-9F33-EE022DA3CCF5}" type="slidenum">
              <a:rPr lang="en-US" smtClean="0"/>
              <a:t>9</a:t>
            </a:fld>
            <a:endParaRPr lang="en-US" dirty="0"/>
          </a:p>
        </p:txBody>
      </p:sp>
    </p:spTree>
    <p:extLst>
      <p:ext uri="{BB962C8B-B14F-4D97-AF65-F5344CB8AC3E}">
        <p14:creationId xmlns:p14="http://schemas.microsoft.com/office/powerpoint/2010/main" val="529152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FHWA. </a:t>
            </a:r>
            <a:r>
              <a:rPr lang="en-US" sz="1200" b="0" i="1" u="none" strike="noStrike" kern="1200" baseline="0" dirty="0">
                <a:solidFill>
                  <a:schemeClr val="tx1"/>
                </a:solidFill>
                <a:latin typeface="+mn-lt"/>
                <a:ea typeface="+mn-ea"/>
                <a:cs typeface="+mn-cs"/>
              </a:rPr>
              <a:t>Road Safety Fundamentals; Concepts, Strategies, and Practices that Reduce Fatalities and Injuries on the Road.</a:t>
            </a:r>
            <a:r>
              <a:rPr lang="en-US" sz="1200" b="0" i="0" u="none" strike="noStrike" kern="1200" baseline="0" dirty="0">
                <a:solidFill>
                  <a:schemeClr val="tx1"/>
                </a:solidFill>
                <a:latin typeface="+mn-lt"/>
                <a:ea typeface="+mn-ea"/>
                <a:cs typeface="+mn-cs"/>
              </a:rPr>
              <a:t> (2017). U.S. Department of Transportation. Ed. Daniel Carter. Available: https://rspcb.safety.fhwa.dot.gov/rsf/</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10</a:t>
            </a:fld>
            <a:endParaRPr lang="en-US" dirty="0"/>
          </a:p>
        </p:txBody>
      </p:sp>
    </p:spTree>
    <p:extLst>
      <p:ext uri="{BB962C8B-B14F-4D97-AF65-F5344CB8AC3E}">
        <p14:creationId xmlns:p14="http://schemas.microsoft.com/office/powerpoint/2010/main" val="1060526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Slide from Tab Combs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12</a:t>
            </a:fld>
            <a:endParaRPr lang="en-US" dirty="0"/>
          </a:p>
        </p:txBody>
      </p:sp>
    </p:spTree>
    <p:extLst>
      <p:ext uri="{BB962C8B-B14F-4D97-AF65-F5344CB8AC3E}">
        <p14:creationId xmlns:p14="http://schemas.microsoft.com/office/powerpoint/2010/main" val="522698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3438" y="1428751"/>
            <a:ext cx="7543800" cy="1945481"/>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483438" y="3429000"/>
            <a:ext cx="6461760" cy="8001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A977B6-207F-4547-BCF7-5FD09D754C7F}"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142B22-0C81-D541-BD0E-C81A6B3E065D}"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1752600" cy="4388644"/>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07628-551D-2844-B487-0C0568628B83}"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5168F9-CCC8-A248-8ED3-86DCD6DC7E06}"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114800"/>
            <a:ext cx="7659687" cy="8763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4" y="2889647"/>
            <a:ext cx="6135687" cy="12251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0DB5B-F5FE-4F4E-8D0F-FDEA6FB833B2}"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95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219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69D289-36CF-1E4B-88EA-D5DD5F8D19EE}" type="datetime1">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595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595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219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219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CC9A246-4443-B041-9EDB-4290C72D6CF3}" type="datetime1">
              <a:rPr lang="en-US" smtClean="0"/>
              <a:t>9/30/2019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B218FFF-2319-F047-B022-DEE85B594F7B}" type="datetime1">
              <a:rPr lang="en-US" smtClean="0"/>
              <a:t>9/30/2019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CF22C-9B52-6448-B108-0FBB80CA351B}" type="datetime1">
              <a:rPr lang="en-US" smtClean="0"/>
              <a:t>9/30/2019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121658"/>
            <a:ext cx="7772400" cy="44577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800" y="4572000"/>
            <a:ext cx="7772401" cy="4572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D557DDC-20AD-C146-AE7D-B4A85B269354}" type="datetime1">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
        <p:nvSpPr>
          <p:cNvPr id="9" name="Content Placeholder 8"/>
          <p:cNvSpPr>
            <a:spLocks noGrp="1"/>
          </p:cNvSpPr>
          <p:nvPr>
            <p:ph sz="quarter" idx="13"/>
          </p:nvPr>
        </p:nvSpPr>
        <p:spPr>
          <a:xfrm>
            <a:off x="304800" y="285750"/>
            <a:ext cx="7772400" cy="37071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121458"/>
            <a:ext cx="7772400" cy="445970"/>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4572000"/>
            <a:ext cx="7772400" cy="45948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D2B4D7A7-FA7A-B247-A857-5958AD041A40}" type="datetime1">
              <a:rPr lang="en-US" smtClean="0"/>
              <a:t>9/30/2019</a:t>
            </a:fld>
            <a:endParaRPr lang="en-US"/>
          </a:p>
        </p:txBody>
      </p:sp>
      <p:sp>
        <p:nvSpPr>
          <p:cNvPr id="9" name="Slide Number Placeholder 8"/>
          <p:cNvSpPr>
            <a:spLocks noGrp="1"/>
          </p:cNvSpPr>
          <p:nvPr>
            <p:ph type="sldNum" sz="quarter" idx="11"/>
          </p:nvPr>
        </p:nvSpPr>
        <p:spPr/>
        <p:txBody>
          <a:bodyPr/>
          <a:lstStyle/>
          <a:p>
            <a:fld id="{588A7B10-5B59-5847-A2D4-DA6B67CC2B6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9508" y="205979"/>
            <a:ext cx="7620000" cy="857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59508" y="1200150"/>
            <a:ext cx="7620000" cy="36004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360508" y="0"/>
            <a:ext cx="783492" cy="3754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360508" y="3754050"/>
            <a:ext cx="783492"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434096" y="3875970"/>
            <a:ext cx="626794" cy="29718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0A655B2-E5A1-4448-BEF0-D9D6743CAC4E}" type="slidenum">
              <a:rPr lang="en-US" smtClean="0"/>
              <a:t>‹#›</a:t>
            </a:fld>
            <a:endParaRPr lang="en-US" dirty="0"/>
          </a:p>
        </p:txBody>
      </p:sp>
      <p:sp>
        <p:nvSpPr>
          <p:cNvPr id="5" name="Footer Placeholder 4"/>
          <p:cNvSpPr>
            <a:spLocks noGrp="1"/>
          </p:cNvSpPr>
          <p:nvPr>
            <p:ph type="ftr" sz="quarter" idx="3"/>
          </p:nvPr>
        </p:nvSpPr>
        <p:spPr>
          <a:xfrm rot="16200000">
            <a:off x="7845988" y="2507502"/>
            <a:ext cx="1799825" cy="511843"/>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917988" y="777971"/>
            <a:ext cx="1655826" cy="511842"/>
          </a:xfrm>
          <a:prstGeom prst="rect">
            <a:avLst/>
          </a:prstGeom>
        </p:spPr>
        <p:txBody>
          <a:bodyPr vert="horz" lIns="91440" tIns="45720" rIns="91440" bIns="45720" rtlCol="0" anchor="ctr"/>
          <a:lstStyle>
            <a:lvl1pPr algn="l">
              <a:defRPr sz="1200">
                <a:solidFill>
                  <a:schemeClr val="bg2"/>
                </a:solidFill>
              </a:defRPr>
            </a:lvl1pPr>
          </a:lstStyle>
          <a:p>
            <a:fld id="{D2F46E13-67C5-254B-8ADE-42A83CA279DA}" type="datetime1">
              <a:rPr lang="en-US" smtClean="0"/>
              <a:t>9/30/2019</a:t>
            </a:fld>
            <a:endParaRPr lang="en-US" dirty="0"/>
          </a:p>
        </p:txBody>
      </p:sp>
      <p:pic>
        <p:nvPicPr>
          <p:cNvPr id="9" name="Picture 8" descr="FHWA_vertical_2013.eps"/>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8420" y="4366442"/>
            <a:ext cx="685800" cy="68937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rgbClr val="005799"/>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0.jp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2EEEE-C004-4313-8529-CED7BA3EAA51}"/>
              </a:ext>
            </a:extLst>
          </p:cNvPr>
          <p:cNvSpPr>
            <a:spLocks noGrp="1"/>
          </p:cNvSpPr>
          <p:nvPr>
            <p:ph type="ctrTitle"/>
          </p:nvPr>
        </p:nvSpPr>
        <p:spPr/>
        <p:txBody>
          <a:bodyPr/>
          <a:lstStyle/>
          <a:p>
            <a:r>
              <a:rPr lang="en-US" dirty="0"/>
              <a:t>User and Mode Characteristics</a:t>
            </a:r>
          </a:p>
        </p:txBody>
      </p:sp>
      <p:sp>
        <p:nvSpPr>
          <p:cNvPr id="3" name="Subtitle 2">
            <a:extLst>
              <a:ext uri="{FF2B5EF4-FFF2-40B4-BE49-F238E27FC236}">
                <a16:creationId xmlns:a16="http://schemas.microsoft.com/office/drawing/2014/main" id="{BC93B03A-2D2A-4010-A699-F53A95B26A54}"/>
              </a:ext>
            </a:extLst>
          </p:cNvPr>
          <p:cNvSpPr>
            <a:spLocks noGrp="1"/>
          </p:cNvSpPr>
          <p:nvPr>
            <p:ph type="subTitle" idx="1"/>
          </p:nvPr>
        </p:nvSpPr>
        <p:spPr/>
        <p:txBody>
          <a:bodyPr/>
          <a:lstStyle/>
          <a:p>
            <a:r>
              <a:rPr lang="en-US" dirty="0">
                <a:solidFill>
                  <a:schemeClr val="tx1"/>
                </a:solidFill>
              </a:rPr>
              <a:t>Instructor course information</a:t>
            </a:r>
          </a:p>
        </p:txBody>
      </p:sp>
      <p:sp>
        <p:nvSpPr>
          <p:cNvPr id="4" name="Slide Number Placeholder 3">
            <a:extLst>
              <a:ext uri="{FF2B5EF4-FFF2-40B4-BE49-F238E27FC236}">
                <a16:creationId xmlns:a16="http://schemas.microsoft.com/office/drawing/2014/main" id="{C7F70AF3-8692-4797-A5CA-5D9F759D0A38}"/>
              </a:ext>
            </a:extLst>
          </p:cNvPr>
          <p:cNvSpPr>
            <a:spLocks noGrp="1"/>
          </p:cNvSpPr>
          <p:nvPr>
            <p:ph type="sldNum" sz="quarter" idx="12"/>
          </p:nvPr>
        </p:nvSpPr>
        <p:spPr/>
        <p:txBody>
          <a:bodyPr/>
          <a:lstStyle/>
          <a:p>
            <a:fld id="{588A7B10-5B59-5847-A2D4-DA6B67CC2B64}" type="slidenum">
              <a:rPr lang="en-US" smtClean="0"/>
              <a:t>1</a:t>
            </a:fld>
            <a:endParaRPr lang="en-US" dirty="0"/>
          </a:p>
        </p:txBody>
      </p:sp>
    </p:spTree>
    <p:extLst>
      <p:ext uri="{BB962C8B-B14F-4D97-AF65-F5344CB8AC3E}">
        <p14:creationId xmlns:p14="http://schemas.microsoft.com/office/powerpoint/2010/main" val="27547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53028-64C2-433C-8A73-7DD142C4187B}"/>
              </a:ext>
            </a:extLst>
          </p:cNvPr>
          <p:cNvSpPr>
            <a:spLocks noGrp="1"/>
          </p:cNvSpPr>
          <p:nvPr>
            <p:ph type="title"/>
          </p:nvPr>
        </p:nvSpPr>
        <p:spPr/>
        <p:txBody>
          <a:bodyPr/>
          <a:lstStyle/>
          <a:p>
            <a:r>
              <a:rPr lang="en-US" dirty="0"/>
              <a:t>Pedestrian Behavior</a:t>
            </a:r>
          </a:p>
        </p:txBody>
      </p:sp>
      <p:sp>
        <p:nvSpPr>
          <p:cNvPr id="3" name="Content Placeholder 2">
            <a:extLst>
              <a:ext uri="{FF2B5EF4-FFF2-40B4-BE49-F238E27FC236}">
                <a16:creationId xmlns:a16="http://schemas.microsoft.com/office/drawing/2014/main" id="{62BE959B-5151-48F0-8167-29F95A49B8F2}"/>
              </a:ext>
            </a:extLst>
          </p:cNvPr>
          <p:cNvSpPr>
            <a:spLocks noGrp="1"/>
          </p:cNvSpPr>
          <p:nvPr>
            <p:ph idx="1"/>
          </p:nvPr>
        </p:nvSpPr>
        <p:spPr/>
        <p:txBody>
          <a:bodyPr/>
          <a:lstStyle/>
          <a:p>
            <a:r>
              <a:rPr lang="en-US" dirty="0"/>
              <a:t>When designing solutions to safety problems, it’s important to keep in mind:</a:t>
            </a:r>
          </a:p>
          <a:p>
            <a:pPr lvl="1"/>
            <a:r>
              <a:rPr lang="en-US" dirty="0"/>
              <a:t>Humans are not exclusively logical, rational beings</a:t>
            </a:r>
          </a:p>
          <a:p>
            <a:pPr lvl="1"/>
            <a:r>
              <a:rPr lang="en-US" dirty="0"/>
              <a:t>People generally don’t simply do what they are told to do</a:t>
            </a:r>
          </a:p>
          <a:p>
            <a:pPr lvl="1"/>
            <a:r>
              <a:rPr lang="en-US" dirty="0"/>
              <a:t>Changing behavior requires an understanding of all influencing factors	</a:t>
            </a:r>
          </a:p>
        </p:txBody>
      </p:sp>
      <p:sp>
        <p:nvSpPr>
          <p:cNvPr id="4" name="Slide Number Placeholder 3">
            <a:extLst>
              <a:ext uri="{FF2B5EF4-FFF2-40B4-BE49-F238E27FC236}">
                <a16:creationId xmlns:a16="http://schemas.microsoft.com/office/drawing/2014/main" id="{09292D63-28F0-474D-8E64-2E89925E2E86}"/>
              </a:ext>
            </a:extLst>
          </p:cNvPr>
          <p:cNvSpPr>
            <a:spLocks noGrp="1"/>
          </p:cNvSpPr>
          <p:nvPr>
            <p:ph type="sldNum" sz="quarter" idx="12"/>
          </p:nvPr>
        </p:nvSpPr>
        <p:spPr/>
        <p:txBody>
          <a:bodyPr/>
          <a:lstStyle/>
          <a:p>
            <a:fld id="{588A7B10-5B59-5847-A2D4-DA6B67CC2B64}" type="slidenum">
              <a:rPr lang="en-US" smtClean="0"/>
              <a:t>10</a:t>
            </a:fld>
            <a:endParaRPr lang="en-US" dirty="0"/>
          </a:p>
        </p:txBody>
      </p:sp>
    </p:spTree>
    <p:extLst>
      <p:ext uri="{BB962C8B-B14F-4D97-AF65-F5344CB8AC3E}">
        <p14:creationId xmlns:p14="http://schemas.microsoft.com/office/powerpoint/2010/main" val="1371074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Bicyclists</a:t>
            </a:r>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11</a:t>
            </a:fld>
            <a:endParaRPr lang="en-US" dirty="0"/>
          </a:p>
        </p:txBody>
      </p:sp>
    </p:spTree>
    <p:extLst>
      <p:ext uri="{BB962C8B-B14F-4D97-AF65-F5344CB8AC3E}">
        <p14:creationId xmlns:p14="http://schemas.microsoft.com/office/powerpoint/2010/main" val="815688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3D972-C3F4-45EC-A2C9-3F269F398F47}"/>
              </a:ext>
            </a:extLst>
          </p:cNvPr>
          <p:cNvSpPr>
            <a:spLocks noGrp="1"/>
          </p:cNvSpPr>
          <p:nvPr>
            <p:ph type="title"/>
          </p:nvPr>
        </p:nvSpPr>
        <p:spPr/>
        <p:txBody>
          <a:bodyPr>
            <a:normAutofit fontScale="90000"/>
          </a:bodyPr>
          <a:lstStyle/>
          <a:p>
            <a:r>
              <a:rPr lang="en-US" sz="4000" dirty="0"/>
              <a:t>Bicyclists’ Wide Range of Capabilities</a:t>
            </a:r>
          </a:p>
        </p:txBody>
      </p:sp>
      <p:sp>
        <p:nvSpPr>
          <p:cNvPr id="3" name="Content Placeholder 2">
            <a:extLst>
              <a:ext uri="{FF2B5EF4-FFF2-40B4-BE49-F238E27FC236}">
                <a16:creationId xmlns:a16="http://schemas.microsoft.com/office/drawing/2014/main" id="{5ED965A8-8344-454C-ADA7-F1F8B4CD5658}"/>
              </a:ext>
            </a:extLst>
          </p:cNvPr>
          <p:cNvSpPr>
            <a:spLocks noGrp="1"/>
          </p:cNvSpPr>
          <p:nvPr>
            <p:ph sz="half" idx="1"/>
          </p:nvPr>
        </p:nvSpPr>
        <p:spPr>
          <a:xfrm>
            <a:off x="359509" y="1152143"/>
            <a:ext cx="7198760" cy="3785377"/>
          </a:xfrm>
        </p:spPr>
        <p:txBody>
          <a:bodyPr>
            <a:normAutofit fontScale="92500" lnSpcReduction="10000"/>
          </a:bodyPr>
          <a:lstStyle/>
          <a:p>
            <a:pPr lvl="0"/>
            <a:r>
              <a:rPr lang="en-US" dirty="0"/>
              <a:t>Bike handling &amp; agility</a:t>
            </a:r>
          </a:p>
          <a:p>
            <a:pPr lvl="0"/>
            <a:r>
              <a:rPr lang="en-US" dirty="0"/>
              <a:t>Familiarity with laws, location, infrastructure, and behavior of other road users</a:t>
            </a:r>
          </a:p>
          <a:p>
            <a:pPr lvl="0"/>
            <a:r>
              <a:rPr lang="en-US" dirty="0"/>
              <a:t>Decision making ability</a:t>
            </a:r>
          </a:p>
          <a:p>
            <a:pPr lvl="0"/>
            <a:r>
              <a:rPr lang="en-US" dirty="0"/>
              <a:t>Physical attributes</a:t>
            </a:r>
          </a:p>
          <a:p>
            <a:pPr lvl="0"/>
            <a:r>
              <a:rPr lang="en-US" dirty="0"/>
              <a:t>Speed &amp; distance</a:t>
            </a:r>
          </a:p>
          <a:p>
            <a:pPr lvl="0"/>
            <a:r>
              <a:rPr lang="en-US" dirty="0"/>
              <a:t>Confidence &amp; comfort </a:t>
            </a:r>
          </a:p>
          <a:p>
            <a:pPr lvl="1"/>
            <a:r>
              <a:rPr lang="en-US" dirty="0"/>
              <a:t>With bicycling itself</a:t>
            </a:r>
          </a:p>
          <a:p>
            <a:pPr lvl="1"/>
            <a:r>
              <a:rPr lang="en-US" dirty="0"/>
              <a:t>With other auto traffic &amp; other users</a:t>
            </a:r>
          </a:p>
        </p:txBody>
      </p:sp>
      <p:sp>
        <p:nvSpPr>
          <p:cNvPr id="5" name="Slide Number Placeholder 4">
            <a:extLst>
              <a:ext uri="{FF2B5EF4-FFF2-40B4-BE49-F238E27FC236}">
                <a16:creationId xmlns:a16="http://schemas.microsoft.com/office/drawing/2014/main" id="{FBC038BB-F473-4C9B-A7A8-824C484FE6D2}"/>
              </a:ext>
            </a:extLst>
          </p:cNvPr>
          <p:cNvSpPr>
            <a:spLocks noGrp="1"/>
          </p:cNvSpPr>
          <p:nvPr>
            <p:ph type="sldNum" sz="quarter" idx="12"/>
          </p:nvPr>
        </p:nvSpPr>
        <p:spPr/>
        <p:txBody>
          <a:bodyPr/>
          <a:lstStyle/>
          <a:p>
            <a:fld id="{588A7B10-5B59-5847-A2D4-DA6B67CC2B64}" type="slidenum">
              <a:rPr lang="en-US" smtClean="0"/>
              <a:t>12</a:t>
            </a:fld>
            <a:endParaRPr lang="en-US" dirty="0"/>
          </a:p>
        </p:txBody>
      </p:sp>
    </p:spTree>
    <p:extLst>
      <p:ext uri="{BB962C8B-B14F-4D97-AF65-F5344CB8AC3E}">
        <p14:creationId xmlns:p14="http://schemas.microsoft.com/office/powerpoint/2010/main" val="935538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C3057-A576-4763-B74E-C801EAB12F7F}"/>
              </a:ext>
            </a:extLst>
          </p:cNvPr>
          <p:cNvSpPr>
            <a:spLocks noGrp="1"/>
          </p:cNvSpPr>
          <p:nvPr>
            <p:ph type="title"/>
          </p:nvPr>
        </p:nvSpPr>
        <p:spPr/>
        <p:txBody>
          <a:bodyPr/>
          <a:lstStyle/>
          <a:p>
            <a:r>
              <a:rPr lang="en-US" dirty="0"/>
              <a:t>Who Bikes?</a:t>
            </a:r>
          </a:p>
        </p:txBody>
      </p:sp>
      <p:sp>
        <p:nvSpPr>
          <p:cNvPr id="5" name="Slide Number Placeholder 4">
            <a:extLst>
              <a:ext uri="{FF2B5EF4-FFF2-40B4-BE49-F238E27FC236}">
                <a16:creationId xmlns:a16="http://schemas.microsoft.com/office/drawing/2014/main" id="{A58916DD-AF46-4E0D-B095-F3398261213F}"/>
              </a:ext>
            </a:extLst>
          </p:cNvPr>
          <p:cNvSpPr>
            <a:spLocks noGrp="1"/>
          </p:cNvSpPr>
          <p:nvPr>
            <p:ph type="sldNum" sz="quarter" idx="12"/>
          </p:nvPr>
        </p:nvSpPr>
        <p:spPr/>
        <p:txBody>
          <a:bodyPr/>
          <a:lstStyle/>
          <a:p>
            <a:fld id="{588A7B10-5B59-5847-A2D4-DA6B67CC2B64}" type="slidenum">
              <a:rPr lang="en-US" smtClean="0"/>
              <a:t>13</a:t>
            </a:fld>
            <a:endParaRPr lang="en-US" dirty="0"/>
          </a:p>
        </p:txBody>
      </p:sp>
      <p:pic>
        <p:nvPicPr>
          <p:cNvPr id="1026" name="Picture 2" descr="A man rides his bike in the bike lane adjacent to automobile traffic">
            <a:extLst>
              <a:ext uri="{FF2B5EF4-FFF2-40B4-BE49-F238E27FC236}">
                <a16:creationId xmlns:a16="http://schemas.microsoft.com/office/drawing/2014/main" id="{60E56D2D-86F8-4954-81D2-382FD9EF1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064" y="2532390"/>
            <a:ext cx="3609181" cy="240513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 man rides his bike without a helmet next to traffic ">
            <a:extLst>
              <a:ext uri="{FF2B5EF4-FFF2-40B4-BE49-F238E27FC236}">
                <a16:creationId xmlns:a16="http://schemas.microsoft.com/office/drawing/2014/main" id="{BECF092A-C8C3-4F5C-9352-29A0587625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3195" y="1519202"/>
            <a:ext cx="2100262" cy="280034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 group of bicyclists ride together next to a lane of traffic ">
            <a:extLst>
              <a:ext uri="{FF2B5EF4-FFF2-40B4-BE49-F238E27FC236}">
                <a16:creationId xmlns:a16="http://schemas.microsoft.com/office/drawing/2014/main" id="{4670D89C-A1E6-4D0C-A508-EE17646B34C4}"/>
              </a:ext>
            </a:extLst>
          </p:cNvPr>
          <p:cNvPicPr>
            <a:picLocks noChangeAspect="1" noChangeArrowheads="1"/>
          </p:cNvPicPr>
          <p:nvPr/>
        </p:nvPicPr>
        <p:blipFill>
          <a:blip r:embed="rId5"/>
          <a:srcRect/>
          <a:stretch/>
        </p:blipFill>
        <p:spPr bwMode="auto">
          <a:xfrm>
            <a:off x="4493456" y="334600"/>
            <a:ext cx="3361457" cy="25229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33E6B0D-BEFD-481C-B7FA-4560A23F7E55}"/>
              </a:ext>
            </a:extLst>
          </p:cNvPr>
          <p:cNvSpPr txBox="1"/>
          <p:nvPr/>
        </p:nvSpPr>
        <p:spPr>
          <a:xfrm>
            <a:off x="4926376" y="4806716"/>
            <a:ext cx="3135312" cy="261610"/>
          </a:xfrm>
          <a:prstGeom prst="rect">
            <a:avLst/>
          </a:prstGeom>
          <a:noFill/>
        </p:spPr>
        <p:txBody>
          <a:bodyPr wrap="square" rtlCol="0">
            <a:spAutoFit/>
          </a:bodyPr>
          <a:lstStyle/>
          <a:p>
            <a:pPr algn="r"/>
            <a:r>
              <a:rPr lang="en-US" sz="1050" i="1" dirty="0"/>
              <a:t>pedbikeimages.org – Dan Burden</a:t>
            </a:r>
          </a:p>
        </p:txBody>
      </p:sp>
    </p:spTree>
    <p:extLst>
      <p:ext uri="{BB962C8B-B14F-4D97-AF65-F5344CB8AC3E}">
        <p14:creationId xmlns:p14="http://schemas.microsoft.com/office/powerpoint/2010/main" val="2722966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40F9-C0AF-48FB-9DDB-D4251258045C}"/>
              </a:ext>
            </a:extLst>
          </p:cNvPr>
          <p:cNvSpPr>
            <a:spLocks noGrp="1"/>
          </p:cNvSpPr>
          <p:nvPr>
            <p:ph type="title"/>
          </p:nvPr>
        </p:nvSpPr>
        <p:spPr/>
        <p:txBody>
          <a:bodyPr/>
          <a:lstStyle/>
          <a:p>
            <a:r>
              <a:rPr lang="en-US" dirty="0"/>
              <a:t>Whom Do We Want to Bike?</a:t>
            </a:r>
          </a:p>
        </p:txBody>
      </p:sp>
      <p:sp>
        <p:nvSpPr>
          <p:cNvPr id="5" name="Slide Number Placeholder 4">
            <a:extLst>
              <a:ext uri="{FF2B5EF4-FFF2-40B4-BE49-F238E27FC236}">
                <a16:creationId xmlns:a16="http://schemas.microsoft.com/office/drawing/2014/main" id="{920CCCEA-9C51-4DCC-8136-82FB5B72F553}"/>
              </a:ext>
            </a:extLst>
          </p:cNvPr>
          <p:cNvSpPr>
            <a:spLocks noGrp="1"/>
          </p:cNvSpPr>
          <p:nvPr>
            <p:ph type="sldNum" sz="quarter" idx="12"/>
          </p:nvPr>
        </p:nvSpPr>
        <p:spPr/>
        <p:txBody>
          <a:bodyPr/>
          <a:lstStyle/>
          <a:p>
            <a:fld id="{588A7B10-5B59-5847-A2D4-DA6B67CC2B64}" type="slidenum">
              <a:rPr lang="en-US" smtClean="0"/>
              <a:t>14</a:t>
            </a:fld>
            <a:endParaRPr lang="en-US" dirty="0"/>
          </a:p>
        </p:txBody>
      </p:sp>
      <p:grpSp>
        <p:nvGrpSpPr>
          <p:cNvPr id="12" name="Group 11">
            <a:extLst>
              <a:ext uri="{FF2B5EF4-FFF2-40B4-BE49-F238E27FC236}">
                <a16:creationId xmlns:a16="http://schemas.microsoft.com/office/drawing/2014/main" id="{6A7CFE55-16A9-47C0-A32C-737E3E0DF80E}"/>
              </a:ext>
            </a:extLst>
          </p:cNvPr>
          <p:cNvGrpSpPr/>
          <p:nvPr/>
        </p:nvGrpSpPr>
        <p:grpSpPr>
          <a:xfrm>
            <a:off x="408354" y="1235869"/>
            <a:ext cx="7522308" cy="3373449"/>
            <a:chOff x="613034" y="1742612"/>
            <a:chExt cx="10982864" cy="4578120"/>
          </a:xfrm>
        </p:grpSpPr>
        <p:sp>
          <p:nvSpPr>
            <p:cNvPr id="6" name="Freeform 16">
              <a:extLst>
                <a:ext uri="{FF2B5EF4-FFF2-40B4-BE49-F238E27FC236}">
                  <a16:creationId xmlns:a16="http://schemas.microsoft.com/office/drawing/2014/main" id="{DE6E1AE4-66FA-4E50-96DB-8D0DA7BDB89E}"/>
                </a:ext>
              </a:extLst>
            </p:cNvPr>
            <p:cNvSpPr/>
            <p:nvPr/>
          </p:nvSpPr>
          <p:spPr>
            <a:xfrm>
              <a:off x="613034" y="1742612"/>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000" kern="1200" dirty="0"/>
                <a:t>Children</a:t>
              </a:r>
            </a:p>
          </p:txBody>
        </p:sp>
        <p:sp>
          <p:nvSpPr>
            <p:cNvPr id="7" name="Freeform 17">
              <a:extLst>
                <a:ext uri="{FF2B5EF4-FFF2-40B4-BE49-F238E27FC236}">
                  <a16:creationId xmlns:a16="http://schemas.microsoft.com/office/drawing/2014/main" id="{DDBFD66B-2DB9-4C9A-BA0D-71B68CEED5A3}"/>
                </a:ext>
              </a:extLst>
            </p:cNvPr>
            <p:cNvSpPr/>
            <p:nvPr/>
          </p:nvSpPr>
          <p:spPr>
            <a:xfrm>
              <a:off x="613034" y="2433812"/>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Less visible to motorists</a:t>
              </a:r>
            </a:p>
            <a:p>
              <a:pPr marL="228600" lvl="1" indent="-228600" algn="l" defTabSz="1066800" rtl="0">
                <a:lnSpc>
                  <a:spcPct val="90000"/>
                </a:lnSpc>
                <a:spcBef>
                  <a:spcPct val="0"/>
                </a:spcBef>
                <a:spcAft>
                  <a:spcPct val="15000"/>
                </a:spcAft>
                <a:buChar char="••"/>
              </a:pPr>
              <a:r>
                <a:rPr lang="en-US" sz="1600" kern="1200" baseline="0" dirty="0"/>
                <a:t>Slower speed</a:t>
              </a:r>
              <a:endParaRPr lang="en-US" sz="1600" kern="1200" dirty="0"/>
            </a:p>
            <a:p>
              <a:pPr marL="228600" lvl="1" indent="-228600" algn="l" defTabSz="1066800" rtl="0">
                <a:lnSpc>
                  <a:spcPct val="90000"/>
                </a:lnSpc>
                <a:spcBef>
                  <a:spcPct val="0"/>
                </a:spcBef>
                <a:spcAft>
                  <a:spcPct val="15000"/>
                </a:spcAft>
                <a:buChar char="••"/>
              </a:pPr>
              <a:r>
                <a:rPr lang="en-US" sz="1600" kern="1200" baseline="0" dirty="0"/>
                <a:t>Less well-developed decision making</a:t>
              </a:r>
              <a:endParaRPr lang="en-US" sz="1600" kern="1200" dirty="0"/>
            </a:p>
            <a:p>
              <a:pPr marL="228600" lvl="1" indent="-228600" algn="l" defTabSz="1066800" rtl="0">
                <a:lnSpc>
                  <a:spcPct val="90000"/>
                </a:lnSpc>
                <a:spcBef>
                  <a:spcPct val="0"/>
                </a:spcBef>
                <a:spcAft>
                  <a:spcPct val="15000"/>
                </a:spcAft>
                <a:buChar char="••"/>
              </a:pPr>
              <a:r>
                <a:rPr lang="en-US" sz="1600" kern="1200" baseline="0" dirty="0"/>
                <a:t>Unfamiliarity with motorists’ experience</a:t>
              </a:r>
              <a:endParaRPr lang="en-US" sz="1600" kern="1200" dirty="0"/>
            </a:p>
            <a:p>
              <a:pPr marL="228600" lvl="1" indent="-228600" algn="l" defTabSz="1066800" rtl="0">
                <a:lnSpc>
                  <a:spcPct val="90000"/>
                </a:lnSpc>
                <a:spcBef>
                  <a:spcPct val="0"/>
                </a:spcBef>
                <a:spcAft>
                  <a:spcPct val="15000"/>
                </a:spcAft>
                <a:buChar char="••"/>
              </a:pPr>
              <a:r>
                <a:rPr lang="en-US" sz="1600" kern="1200" dirty="0"/>
                <a:t>Greater harm from crashes, pollution</a:t>
              </a:r>
            </a:p>
          </p:txBody>
        </p:sp>
        <p:sp>
          <p:nvSpPr>
            <p:cNvPr id="8" name="Freeform 18">
              <a:extLst>
                <a:ext uri="{FF2B5EF4-FFF2-40B4-BE49-F238E27FC236}">
                  <a16:creationId xmlns:a16="http://schemas.microsoft.com/office/drawing/2014/main" id="{DEB2F7A7-5BC0-43CB-9B43-3AA7C1DB9C60}"/>
                </a:ext>
              </a:extLst>
            </p:cNvPr>
            <p:cNvSpPr/>
            <p:nvPr/>
          </p:nvSpPr>
          <p:spPr>
            <a:xfrm>
              <a:off x="4430249" y="1742612"/>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000" kern="1200" dirty="0"/>
                <a:t>Seniors</a:t>
              </a:r>
            </a:p>
          </p:txBody>
        </p:sp>
        <p:sp>
          <p:nvSpPr>
            <p:cNvPr id="9" name="Freeform 19">
              <a:extLst>
                <a:ext uri="{FF2B5EF4-FFF2-40B4-BE49-F238E27FC236}">
                  <a16:creationId xmlns:a16="http://schemas.microsoft.com/office/drawing/2014/main" id="{60FA8C92-8198-4C79-A2F4-01A03CCF60F4}"/>
                </a:ext>
              </a:extLst>
            </p:cNvPr>
            <p:cNvSpPr/>
            <p:nvPr/>
          </p:nvSpPr>
          <p:spPr>
            <a:xfrm>
              <a:off x="4430249" y="2433812"/>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Slower reaction time</a:t>
              </a:r>
            </a:p>
            <a:p>
              <a:pPr marL="228600" lvl="1" indent="-228600" algn="l" defTabSz="1066800" rtl="0">
                <a:lnSpc>
                  <a:spcPct val="90000"/>
                </a:lnSpc>
                <a:spcBef>
                  <a:spcPct val="0"/>
                </a:spcBef>
                <a:spcAft>
                  <a:spcPct val="15000"/>
                </a:spcAft>
                <a:buChar char="••"/>
              </a:pPr>
              <a:r>
                <a:rPr lang="en-US" sz="1600" kern="1200" dirty="0"/>
                <a:t>Slower speed</a:t>
              </a:r>
            </a:p>
            <a:p>
              <a:pPr marL="228600" lvl="1" indent="-228600" algn="l" defTabSz="1066800" rtl="0">
                <a:lnSpc>
                  <a:spcPct val="90000"/>
                </a:lnSpc>
                <a:spcBef>
                  <a:spcPct val="0"/>
                </a:spcBef>
                <a:spcAft>
                  <a:spcPct val="15000"/>
                </a:spcAft>
                <a:buChar char="••"/>
              </a:pPr>
              <a:r>
                <a:rPr lang="en-US" sz="1600" kern="1200" dirty="0"/>
                <a:t>Reduced visual acuity</a:t>
              </a:r>
            </a:p>
            <a:p>
              <a:pPr marL="228600" lvl="1" indent="-228600" algn="l" defTabSz="1066800" rtl="0">
                <a:lnSpc>
                  <a:spcPct val="90000"/>
                </a:lnSpc>
                <a:spcBef>
                  <a:spcPct val="0"/>
                </a:spcBef>
                <a:spcAft>
                  <a:spcPct val="15000"/>
                </a:spcAft>
                <a:buChar char="••"/>
              </a:pPr>
              <a:r>
                <a:rPr lang="en-US" sz="1600" kern="1200" dirty="0"/>
                <a:t>Comfort &amp; risk </a:t>
              </a:r>
            </a:p>
            <a:p>
              <a:pPr marL="228600" lvl="1" indent="-228600" algn="l" defTabSz="1066800" rtl="0">
                <a:lnSpc>
                  <a:spcPct val="90000"/>
                </a:lnSpc>
                <a:spcBef>
                  <a:spcPct val="0"/>
                </a:spcBef>
                <a:spcAft>
                  <a:spcPct val="15000"/>
                </a:spcAft>
                <a:buChar char="••"/>
              </a:pPr>
              <a:r>
                <a:rPr lang="en-US" sz="1600" kern="1200" dirty="0"/>
                <a:t>Greater risk of harm</a:t>
              </a:r>
              <a:r>
                <a:rPr lang="en-US" sz="1600" kern="1200" baseline="0" dirty="0"/>
                <a:t> from crashes, falls, pollution</a:t>
              </a:r>
              <a:endParaRPr lang="en-US" sz="1600" kern="1200" dirty="0"/>
            </a:p>
          </p:txBody>
        </p:sp>
        <p:sp>
          <p:nvSpPr>
            <p:cNvPr id="10" name="Freeform 20">
              <a:extLst>
                <a:ext uri="{FF2B5EF4-FFF2-40B4-BE49-F238E27FC236}">
                  <a16:creationId xmlns:a16="http://schemas.microsoft.com/office/drawing/2014/main" id="{692F2479-0816-432C-AD69-A2F3C8FD5848}"/>
                </a:ext>
              </a:extLst>
            </p:cNvPr>
            <p:cNvSpPr/>
            <p:nvPr/>
          </p:nvSpPr>
          <p:spPr>
            <a:xfrm>
              <a:off x="8247464" y="1742612"/>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000" kern="1200" dirty="0"/>
                <a:t>Women</a:t>
              </a:r>
              <a:endParaRPr lang="en-US" sz="2400" kern="1200" dirty="0"/>
            </a:p>
          </p:txBody>
        </p:sp>
        <p:sp>
          <p:nvSpPr>
            <p:cNvPr id="11" name="Freeform 21">
              <a:extLst>
                <a:ext uri="{FF2B5EF4-FFF2-40B4-BE49-F238E27FC236}">
                  <a16:creationId xmlns:a16="http://schemas.microsoft.com/office/drawing/2014/main" id="{2019FA03-A537-4467-A938-B87A5AB41DEF}"/>
                </a:ext>
              </a:extLst>
            </p:cNvPr>
            <p:cNvSpPr/>
            <p:nvPr/>
          </p:nvSpPr>
          <p:spPr>
            <a:xfrm>
              <a:off x="8247464" y="2433812"/>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Personal security concerns</a:t>
              </a:r>
            </a:p>
            <a:p>
              <a:pPr marL="228600" lvl="1" indent="-228600" algn="l" defTabSz="1066800" rtl="0">
                <a:lnSpc>
                  <a:spcPct val="90000"/>
                </a:lnSpc>
                <a:spcBef>
                  <a:spcPct val="0"/>
                </a:spcBef>
                <a:spcAft>
                  <a:spcPct val="15000"/>
                </a:spcAft>
                <a:buChar char="••"/>
              </a:pPr>
              <a:r>
                <a:rPr lang="en-US" sz="1600" kern="1200" dirty="0"/>
                <a:t>[assumed] More likely to prioritize comfort &amp; risk avoidance</a:t>
              </a:r>
            </a:p>
            <a:p>
              <a:pPr marL="228600" lvl="1" indent="-228600" algn="l" defTabSz="1066800" rtl="0">
                <a:lnSpc>
                  <a:spcPct val="90000"/>
                </a:lnSpc>
                <a:spcBef>
                  <a:spcPct val="0"/>
                </a:spcBef>
                <a:spcAft>
                  <a:spcPct val="15000"/>
                </a:spcAft>
                <a:buChar char="••"/>
              </a:pPr>
              <a:r>
                <a:rPr lang="en-US" sz="1600" kern="1200" dirty="0"/>
                <a:t>Additional travel demands</a:t>
              </a:r>
            </a:p>
          </p:txBody>
        </p:sp>
      </p:grpSp>
    </p:spTree>
    <p:extLst>
      <p:ext uri="{BB962C8B-B14F-4D97-AF65-F5344CB8AC3E}">
        <p14:creationId xmlns:p14="http://schemas.microsoft.com/office/powerpoint/2010/main" val="2581177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40F9-C0AF-48FB-9DDB-D4251258045C}"/>
              </a:ext>
            </a:extLst>
          </p:cNvPr>
          <p:cNvSpPr>
            <a:spLocks noGrp="1"/>
          </p:cNvSpPr>
          <p:nvPr>
            <p:ph type="title"/>
          </p:nvPr>
        </p:nvSpPr>
        <p:spPr/>
        <p:txBody>
          <a:bodyPr/>
          <a:lstStyle/>
          <a:p>
            <a:r>
              <a:rPr lang="en-US" dirty="0"/>
              <a:t>Whom Do We Want to Bike?</a:t>
            </a:r>
          </a:p>
        </p:txBody>
      </p:sp>
      <p:sp>
        <p:nvSpPr>
          <p:cNvPr id="5" name="Slide Number Placeholder 4">
            <a:extLst>
              <a:ext uri="{FF2B5EF4-FFF2-40B4-BE49-F238E27FC236}">
                <a16:creationId xmlns:a16="http://schemas.microsoft.com/office/drawing/2014/main" id="{920CCCEA-9C51-4DCC-8136-82FB5B72F553}"/>
              </a:ext>
            </a:extLst>
          </p:cNvPr>
          <p:cNvSpPr>
            <a:spLocks noGrp="1"/>
          </p:cNvSpPr>
          <p:nvPr>
            <p:ph type="sldNum" sz="quarter" idx="12"/>
          </p:nvPr>
        </p:nvSpPr>
        <p:spPr/>
        <p:txBody>
          <a:bodyPr/>
          <a:lstStyle/>
          <a:p>
            <a:fld id="{588A7B10-5B59-5847-A2D4-DA6B67CC2B64}" type="slidenum">
              <a:rPr lang="en-US" smtClean="0"/>
              <a:t>15</a:t>
            </a:fld>
            <a:endParaRPr lang="en-US" dirty="0"/>
          </a:p>
        </p:txBody>
      </p:sp>
      <p:grpSp>
        <p:nvGrpSpPr>
          <p:cNvPr id="3" name="Group 2">
            <a:extLst>
              <a:ext uri="{FF2B5EF4-FFF2-40B4-BE49-F238E27FC236}">
                <a16:creationId xmlns:a16="http://schemas.microsoft.com/office/drawing/2014/main" id="{8489CFCB-E8E8-4858-9186-5A79DC7B6644}"/>
              </a:ext>
            </a:extLst>
          </p:cNvPr>
          <p:cNvGrpSpPr/>
          <p:nvPr/>
        </p:nvGrpSpPr>
        <p:grpSpPr>
          <a:xfrm>
            <a:off x="408354" y="1235869"/>
            <a:ext cx="7522308" cy="3373449"/>
            <a:chOff x="616469" y="1742615"/>
            <a:chExt cx="10982864" cy="4578120"/>
          </a:xfrm>
        </p:grpSpPr>
        <p:sp>
          <p:nvSpPr>
            <p:cNvPr id="13" name="Freeform 7">
              <a:extLst>
                <a:ext uri="{FF2B5EF4-FFF2-40B4-BE49-F238E27FC236}">
                  <a16:creationId xmlns:a16="http://schemas.microsoft.com/office/drawing/2014/main" id="{84C960F7-E1FB-48C5-A444-ACB13F9A2270}"/>
                </a:ext>
              </a:extLst>
            </p:cNvPr>
            <p:cNvSpPr/>
            <p:nvPr/>
          </p:nvSpPr>
          <p:spPr>
            <a:xfrm>
              <a:off x="616469" y="1742615"/>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000" dirty="0"/>
                <a:t>People of Color</a:t>
              </a:r>
              <a:endParaRPr lang="en-US" sz="2000" kern="1200" dirty="0"/>
            </a:p>
          </p:txBody>
        </p:sp>
        <p:sp>
          <p:nvSpPr>
            <p:cNvPr id="14" name="Freeform 8">
              <a:extLst>
                <a:ext uri="{FF2B5EF4-FFF2-40B4-BE49-F238E27FC236}">
                  <a16:creationId xmlns:a16="http://schemas.microsoft.com/office/drawing/2014/main" id="{15EF1A16-7D91-4DFC-AC33-0F665B6F79AE}"/>
                </a:ext>
              </a:extLst>
            </p:cNvPr>
            <p:cNvSpPr/>
            <p:nvPr/>
          </p:nvSpPr>
          <p:spPr>
            <a:xfrm>
              <a:off x="616469" y="2433815"/>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Personal security concerns</a:t>
              </a:r>
            </a:p>
            <a:p>
              <a:pPr marL="228600" lvl="1" indent="-228600" algn="l" defTabSz="1066800" rtl="0">
                <a:lnSpc>
                  <a:spcPct val="90000"/>
                </a:lnSpc>
                <a:spcBef>
                  <a:spcPct val="0"/>
                </a:spcBef>
                <a:spcAft>
                  <a:spcPct val="15000"/>
                </a:spcAft>
                <a:buChar char="••"/>
              </a:pPr>
              <a:r>
                <a:rPr lang="en-US" sz="1600" kern="1200" baseline="0" dirty="0"/>
                <a:t>Poorer</a:t>
              </a:r>
              <a:r>
                <a:rPr lang="en-US" sz="1600" kern="1200" dirty="0"/>
                <a:t> quality infrastructure</a:t>
              </a:r>
            </a:p>
            <a:p>
              <a:pPr marL="228600" lvl="1" indent="-228600" algn="l" defTabSz="1066800" rtl="0">
                <a:lnSpc>
                  <a:spcPct val="90000"/>
                </a:lnSpc>
                <a:spcBef>
                  <a:spcPct val="0"/>
                </a:spcBef>
                <a:spcAft>
                  <a:spcPct val="15000"/>
                </a:spcAft>
                <a:buChar char="••"/>
              </a:pPr>
              <a:r>
                <a:rPr lang="en-US" sz="1600" kern="1200" baseline="0" dirty="0"/>
                <a:t>Disproportionate harm from auto traffic (crashes, pollution)</a:t>
              </a:r>
              <a:endParaRPr lang="en-US" sz="1600" kern="1200" dirty="0"/>
            </a:p>
          </p:txBody>
        </p:sp>
        <p:sp>
          <p:nvSpPr>
            <p:cNvPr id="15" name="Freeform 9">
              <a:extLst>
                <a:ext uri="{FF2B5EF4-FFF2-40B4-BE49-F238E27FC236}">
                  <a16:creationId xmlns:a16="http://schemas.microsoft.com/office/drawing/2014/main" id="{863922DA-8520-4A40-B3B8-FD4296718910}"/>
                </a:ext>
              </a:extLst>
            </p:cNvPr>
            <p:cNvSpPr/>
            <p:nvPr/>
          </p:nvSpPr>
          <p:spPr>
            <a:xfrm>
              <a:off x="4433684" y="1742615"/>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000" kern="1200" dirty="0"/>
                <a:t>Low-Income</a:t>
              </a:r>
            </a:p>
          </p:txBody>
        </p:sp>
        <p:sp>
          <p:nvSpPr>
            <p:cNvPr id="16" name="Freeform 10">
              <a:extLst>
                <a:ext uri="{FF2B5EF4-FFF2-40B4-BE49-F238E27FC236}">
                  <a16:creationId xmlns:a16="http://schemas.microsoft.com/office/drawing/2014/main" id="{DF04F27C-6DD5-4865-B1B1-1D6C3D59E529}"/>
                </a:ext>
              </a:extLst>
            </p:cNvPr>
            <p:cNvSpPr/>
            <p:nvPr/>
          </p:nvSpPr>
          <p:spPr>
            <a:xfrm>
              <a:off x="4433684" y="2433815"/>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Poorer quality infrastructure</a:t>
              </a:r>
            </a:p>
            <a:p>
              <a:pPr marL="228600" lvl="1" indent="-228600" algn="l" defTabSz="1066800" rtl="0">
                <a:lnSpc>
                  <a:spcPct val="90000"/>
                </a:lnSpc>
                <a:spcBef>
                  <a:spcPct val="0"/>
                </a:spcBef>
                <a:spcAft>
                  <a:spcPct val="15000"/>
                </a:spcAft>
                <a:buChar char="••"/>
              </a:pPr>
              <a:r>
                <a:rPr lang="en-US" sz="1600" dirty="0"/>
                <a:t>Disproportionate exposure to auto traffic</a:t>
              </a:r>
            </a:p>
            <a:p>
              <a:pPr marL="228600" lvl="1" indent="-228600" algn="l" defTabSz="1066800" rtl="0">
                <a:lnSpc>
                  <a:spcPct val="90000"/>
                </a:lnSpc>
                <a:spcBef>
                  <a:spcPct val="0"/>
                </a:spcBef>
                <a:spcAft>
                  <a:spcPct val="15000"/>
                </a:spcAft>
                <a:buChar char="••"/>
              </a:pPr>
              <a:r>
                <a:rPr lang="en-US" sz="1600" kern="1200" dirty="0"/>
                <a:t>Disproportionate harm (crashes, pollution) due to exposure and inferior health care access</a:t>
              </a:r>
            </a:p>
          </p:txBody>
        </p:sp>
        <p:sp>
          <p:nvSpPr>
            <p:cNvPr id="17" name="Freeform 11">
              <a:extLst>
                <a:ext uri="{FF2B5EF4-FFF2-40B4-BE49-F238E27FC236}">
                  <a16:creationId xmlns:a16="http://schemas.microsoft.com/office/drawing/2014/main" id="{F2803389-CF14-434B-A76B-46ECE1D3FCD9}"/>
                </a:ext>
              </a:extLst>
            </p:cNvPr>
            <p:cNvSpPr/>
            <p:nvPr/>
          </p:nvSpPr>
          <p:spPr>
            <a:xfrm>
              <a:off x="8250899" y="1742615"/>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dirty="0"/>
                <a:t>People with Disabilities</a:t>
              </a:r>
              <a:endParaRPr lang="en-US" kern="1200" dirty="0"/>
            </a:p>
          </p:txBody>
        </p:sp>
        <p:sp>
          <p:nvSpPr>
            <p:cNvPr id="18" name="Freeform 12">
              <a:extLst>
                <a:ext uri="{FF2B5EF4-FFF2-40B4-BE49-F238E27FC236}">
                  <a16:creationId xmlns:a16="http://schemas.microsoft.com/office/drawing/2014/main" id="{B926576C-7684-4BB8-9C82-11F8A9C263CF}"/>
                </a:ext>
              </a:extLst>
            </p:cNvPr>
            <p:cNvSpPr/>
            <p:nvPr/>
          </p:nvSpPr>
          <p:spPr>
            <a:xfrm>
              <a:off x="8250899" y="2433815"/>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May have slower speeds &amp; reaction times</a:t>
              </a:r>
            </a:p>
            <a:p>
              <a:pPr marL="228600" lvl="1" indent="-228600" algn="l" defTabSz="1066800" rtl="0">
                <a:lnSpc>
                  <a:spcPct val="90000"/>
                </a:lnSpc>
                <a:spcBef>
                  <a:spcPct val="0"/>
                </a:spcBef>
                <a:spcAft>
                  <a:spcPct val="15000"/>
                </a:spcAft>
                <a:buChar char="••"/>
              </a:pPr>
              <a:r>
                <a:rPr lang="en-US" sz="1600" dirty="0"/>
                <a:t>Less visible to motorists</a:t>
              </a:r>
            </a:p>
            <a:p>
              <a:pPr marL="228600" lvl="1" indent="-228600" algn="l" defTabSz="1066800" rtl="0">
                <a:lnSpc>
                  <a:spcPct val="90000"/>
                </a:lnSpc>
                <a:spcBef>
                  <a:spcPct val="0"/>
                </a:spcBef>
                <a:spcAft>
                  <a:spcPct val="15000"/>
                </a:spcAft>
                <a:buChar char="••"/>
              </a:pPr>
              <a:r>
                <a:rPr lang="en-US" sz="1600" kern="1200" dirty="0"/>
                <a:t>Wider footprint</a:t>
              </a:r>
            </a:p>
            <a:p>
              <a:pPr marL="228600" lvl="1" indent="-228600" algn="l" defTabSz="1066800" rtl="0">
                <a:lnSpc>
                  <a:spcPct val="90000"/>
                </a:lnSpc>
                <a:spcBef>
                  <a:spcPct val="0"/>
                </a:spcBef>
                <a:spcAft>
                  <a:spcPct val="15000"/>
                </a:spcAft>
                <a:buChar char="••"/>
              </a:pPr>
              <a:r>
                <a:rPr lang="en-US" sz="1600" dirty="0"/>
                <a:t>Greater risk of harm</a:t>
              </a:r>
              <a:endParaRPr lang="en-US" sz="1600" kern="1200" dirty="0"/>
            </a:p>
          </p:txBody>
        </p:sp>
      </p:grpSp>
    </p:spTree>
    <p:extLst>
      <p:ext uri="{BB962C8B-B14F-4D97-AF65-F5344CB8AC3E}">
        <p14:creationId xmlns:p14="http://schemas.microsoft.com/office/powerpoint/2010/main" val="170901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40F9-C0AF-48FB-9DDB-D4251258045C}"/>
              </a:ext>
            </a:extLst>
          </p:cNvPr>
          <p:cNvSpPr>
            <a:spLocks noGrp="1"/>
          </p:cNvSpPr>
          <p:nvPr>
            <p:ph type="title"/>
          </p:nvPr>
        </p:nvSpPr>
        <p:spPr/>
        <p:txBody>
          <a:bodyPr/>
          <a:lstStyle/>
          <a:p>
            <a:r>
              <a:rPr lang="en-US" dirty="0"/>
              <a:t>Whom Do We Want to Bike?</a:t>
            </a:r>
          </a:p>
        </p:txBody>
      </p:sp>
      <p:sp>
        <p:nvSpPr>
          <p:cNvPr id="5" name="Slide Number Placeholder 4">
            <a:extLst>
              <a:ext uri="{FF2B5EF4-FFF2-40B4-BE49-F238E27FC236}">
                <a16:creationId xmlns:a16="http://schemas.microsoft.com/office/drawing/2014/main" id="{920CCCEA-9C51-4DCC-8136-82FB5B72F553}"/>
              </a:ext>
            </a:extLst>
          </p:cNvPr>
          <p:cNvSpPr>
            <a:spLocks noGrp="1"/>
          </p:cNvSpPr>
          <p:nvPr>
            <p:ph type="sldNum" sz="quarter" idx="12"/>
          </p:nvPr>
        </p:nvSpPr>
        <p:spPr/>
        <p:txBody>
          <a:bodyPr/>
          <a:lstStyle/>
          <a:p>
            <a:fld id="{588A7B10-5B59-5847-A2D4-DA6B67CC2B64}" type="slidenum">
              <a:rPr lang="en-US" smtClean="0"/>
              <a:t>16</a:t>
            </a:fld>
            <a:endParaRPr lang="en-US" dirty="0"/>
          </a:p>
        </p:txBody>
      </p:sp>
      <p:grpSp>
        <p:nvGrpSpPr>
          <p:cNvPr id="3" name="Group 2">
            <a:extLst>
              <a:ext uri="{FF2B5EF4-FFF2-40B4-BE49-F238E27FC236}">
                <a16:creationId xmlns:a16="http://schemas.microsoft.com/office/drawing/2014/main" id="{EBA8B6B4-8BAB-4F70-A7B1-74C5FDA6FA69}"/>
              </a:ext>
            </a:extLst>
          </p:cNvPr>
          <p:cNvGrpSpPr/>
          <p:nvPr/>
        </p:nvGrpSpPr>
        <p:grpSpPr>
          <a:xfrm>
            <a:off x="408354" y="1235869"/>
            <a:ext cx="7522308" cy="3373449"/>
            <a:chOff x="616469" y="1742615"/>
            <a:chExt cx="10982864" cy="4578120"/>
          </a:xfrm>
        </p:grpSpPr>
        <p:sp>
          <p:nvSpPr>
            <p:cNvPr id="13" name="Freeform 6">
              <a:extLst>
                <a:ext uri="{FF2B5EF4-FFF2-40B4-BE49-F238E27FC236}">
                  <a16:creationId xmlns:a16="http://schemas.microsoft.com/office/drawing/2014/main" id="{8E2F95CC-C29E-4389-9BCC-427B32BF9574}"/>
                </a:ext>
              </a:extLst>
            </p:cNvPr>
            <p:cNvSpPr/>
            <p:nvPr/>
          </p:nvSpPr>
          <p:spPr>
            <a:xfrm>
              <a:off x="616469" y="1742615"/>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dirty="0"/>
                <a:t>Bikeshare Customers</a:t>
              </a:r>
              <a:endParaRPr lang="en-US" kern="1200" dirty="0"/>
            </a:p>
          </p:txBody>
        </p:sp>
        <p:sp>
          <p:nvSpPr>
            <p:cNvPr id="14" name="Freeform 7">
              <a:extLst>
                <a:ext uri="{FF2B5EF4-FFF2-40B4-BE49-F238E27FC236}">
                  <a16:creationId xmlns:a16="http://schemas.microsoft.com/office/drawing/2014/main" id="{A3F4BA03-A3E0-47D3-BE1B-EF242FDD76E9}"/>
                </a:ext>
              </a:extLst>
            </p:cNvPr>
            <p:cNvSpPr/>
            <p:nvPr/>
          </p:nvSpPr>
          <p:spPr>
            <a:xfrm>
              <a:off x="616469" y="2433815"/>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More likely tourists and/or casual riders</a:t>
              </a:r>
            </a:p>
            <a:p>
              <a:pPr marL="228600" lvl="1" indent="-228600" algn="l" defTabSz="1066800" rtl="0">
                <a:lnSpc>
                  <a:spcPct val="90000"/>
                </a:lnSpc>
                <a:spcBef>
                  <a:spcPct val="0"/>
                </a:spcBef>
                <a:spcAft>
                  <a:spcPct val="15000"/>
                </a:spcAft>
                <a:buChar char="••"/>
              </a:pPr>
              <a:r>
                <a:rPr lang="en-US" sz="1600" dirty="0"/>
                <a:t>Likely lower comfort &amp; skill levels</a:t>
              </a:r>
              <a:endParaRPr lang="en-US" sz="1600" kern="1200" dirty="0"/>
            </a:p>
          </p:txBody>
        </p:sp>
        <p:sp>
          <p:nvSpPr>
            <p:cNvPr id="15" name="Freeform 8">
              <a:extLst>
                <a:ext uri="{FF2B5EF4-FFF2-40B4-BE49-F238E27FC236}">
                  <a16:creationId xmlns:a16="http://schemas.microsoft.com/office/drawing/2014/main" id="{0ACC6B65-A2F7-416C-85E0-9E83CFD07084}"/>
                </a:ext>
              </a:extLst>
            </p:cNvPr>
            <p:cNvSpPr/>
            <p:nvPr/>
          </p:nvSpPr>
          <p:spPr>
            <a:xfrm>
              <a:off x="4433684" y="1742615"/>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dirty="0"/>
                <a:t>Delivery/Livery Cyclists</a:t>
              </a:r>
              <a:endParaRPr lang="en-US" kern="1200" dirty="0"/>
            </a:p>
          </p:txBody>
        </p:sp>
        <p:sp>
          <p:nvSpPr>
            <p:cNvPr id="16" name="Freeform 9">
              <a:extLst>
                <a:ext uri="{FF2B5EF4-FFF2-40B4-BE49-F238E27FC236}">
                  <a16:creationId xmlns:a16="http://schemas.microsoft.com/office/drawing/2014/main" id="{D3260FF3-6C1B-4066-A5C6-03F7F407C752}"/>
                </a:ext>
              </a:extLst>
            </p:cNvPr>
            <p:cNvSpPr/>
            <p:nvPr/>
          </p:nvSpPr>
          <p:spPr>
            <a:xfrm>
              <a:off x="4433684" y="2433815"/>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(not messengers)</a:t>
              </a:r>
            </a:p>
            <a:p>
              <a:pPr marL="228600" lvl="1" indent="-228600" algn="l" defTabSz="1066800" rtl="0">
                <a:lnSpc>
                  <a:spcPct val="90000"/>
                </a:lnSpc>
                <a:spcBef>
                  <a:spcPct val="0"/>
                </a:spcBef>
                <a:spcAft>
                  <a:spcPct val="15000"/>
                </a:spcAft>
                <a:buChar char="••"/>
              </a:pPr>
              <a:r>
                <a:rPr lang="en-US" sz="1600" dirty="0"/>
                <a:t>Slower speeds, bigger footprints</a:t>
              </a:r>
            </a:p>
            <a:p>
              <a:pPr marL="228600" lvl="1" indent="-228600" algn="l" defTabSz="1066800" rtl="0">
                <a:lnSpc>
                  <a:spcPct val="90000"/>
                </a:lnSpc>
                <a:spcBef>
                  <a:spcPct val="0"/>
                </a:spcBef>
                <a:spcAft>
                  <a:spcPct val="15000"/>
                </a:spcAft>
                <a:buChar char="••"/>
              </a:pPr>
              <a:r>
                <a:rPr lang="en-US" sz="1600" kern="1200" dirty="0"/>
                <a:t>Less nimble</a:t>
              </a:r>
            </a:p>
          </p:txBody>
        </p:sp>
        <p:sp>
          <p:nvSpPr>
            <p:cNvPr id="17" name="Freeform 10">
              <a:extLst>
                <a:ext uri="{FF2B5EF4-FFF2-40B4-BE49-F238E27FC236}">
                  <a16:creationId xmlns:a16="http://schemas.microsoft.com/office/drawing/2014/main" id="{0A24B5F8-B006-4B69-9732-6C9DAD5C23E2}"/>
                </a:ext>
              </a:extLst>
            </p:cNvPr>
            <p:cNvSpPr/>
            <p:nvPr/>
          </p:nvSpPr>
          <p:spPr>
            <a:xfrm>
              <a:off x="8250899" y="1742615"/>
              <a:ext cx="3348434" cy="691200"/>
            </a:xfrm>
            <a:custGeom>
              <a:avLst/>
              <a:gdLst>
                <a:gd name="connsiteX0" fmla="*/ 0 w 3348434"/>
                <a:gd name="connsiteY0" fmla="*/ 0 h 691200"/>
                <a:gd name="connsiteX1" fmla="*/ 3348434 w 3348434"/>
                <a:gd name="connsiteY1" fmla="*/ 0 h 691200"/>
                <a:gd name="connsiteX2" fmla="*/ 3348434 w 3348434"/>
                <a:gd name="connsiteY2" fmla="*/ 691200 h 691200"/>
                <a:gd name="connsiteX3" fmla="*/ 0 w 3348434"/>
                <a:gd name="connsiteY3" fmla="*/ 691200 h 691200"/>
                <a:gd name="connsiteX4" fmla="*/ 0 w 3348434"/>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691200">
                  <a:moveTo>
                    <a:pt x="0" y="0"/>
                  </a:moveTo>
                  <a:lnTo>
                    <a:pt x="3348434" y="0"/>
                  </a:lnTo>
                  <a:lnTo>
                    <a:pt x="3348434" y="691200"/>
                  </a:lnTo>
                  <a:lnTo>
                    <a:pt x="0" y="691200"/>
                  </a:lnTo>
                  <a:lnTo>
                    <a:pt x="0" y="0"/>
                  </a:lnTo>
                  <a:close/>
                </a:path>
              </a:pathLst>
            </a:custGeom>
            <a:solidFill>
              <a:schemeClr val="accent6">
                <a:lumMod val="75000"/>
              </a:schemeClr>
            </a:solid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000" dirty="0"/>
                <a:t>Confident Cyclists</a:t>
              </a:r>
              <a:endParaRPr lang="en-US" sz="2000" kern="1200" dirty="0"/>
            </a:p>
          </p:txBody>
        </p:sp>
        <p:sp>
          <p:nvSpPr>
            <p:cNvPr id="18" name="Freeform 11">
              <a:extLst>
                <a:ext uri="{FF2B5EF4-FFF2-40B4-BE49-F238E27FC236}">
                  <a16:creationId xmlns:a16="http://schemas.microsoft.com/office/drawing/2014/main" id="{A0B14256-CEDE-495E-B650-6482A7263755}"/>
                </a:ext>
              </a:extLst>
            </p:cNvPr>
            <p:cNvSpPr/>
            <p:nvPr/>
          </p:nvSpPr>
          <p:spPr>
            <a:xfrm>
              <a:off x="8250899" y="2433815"/>
              <a:ext cx="3348434" cy="3886920"/>
            </a:xfrm>
            <a:custGeom>
              <a:avLst/>
              <a:gdLst>
                <a:gd name="connsiteX0" fmla="*/ 0 w 3348434"/>
                <a:gd name="connsiteY0" fmla="*/ 0 h 3886920"/>
                <a:gd name="connsiteX1" fmla="*/ 3348434 w 3348434"/>
                <a:gd name="connsiteY1" fmla="*/ 0 h 3886920"/>
                <a:gd name="connsiteX2" fmla="*/ 3348434 w 3348434"/>
                <a:gd name="connsiteY2" fmla="*/ 3886920 h 3886920"/>
                <a:gd name="connsiteX3" fmla="*/ 0 w 3348434"/>
                <a:gd name="connsiteY3" fmla="*/ 3886920 h 3886920"/>
                <a:gd name="connsiteX4" fmla="*/ 0 w 3348434"/>
                <a:gd name="connsiteY4" fmla="*/ 0 h 3886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434" h="3886920">
                  <a:moveTo>
                    <a:pt x="0" y="0"/>
                  </a:moveTo>
                  <a:lnTo>
                    <a:pt x="3348434" y="0"/>
                  </a:lnTo>
                  <a:lnTo>
                    <a:pt x="3348434" y="3886920"/>
                  </a:lnTo>
                  <a:lnTo>
                    <a:pt x="0" y="3886920"/>
                  </a:lnTo>
                  <a:lnTo>
                    <a:pt x="0" y="0"/>
                  </a:lnTo>
                  <a:close/>
                </a:path>
              </a:pathLst>
            </a:custGeom>
            <a:solidFill>
              <a:schemeClr val="accent6">
                <a:lumMod val="20000"/>
                <a:lumOff val="80000"/>
                <a:alpha val="90000"/>
              </a:schemeClr>
            </a:solidFill>
            <a:ln>
              <a:solidFill>
                <a:schemeClr val="tx1">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1600" kern="1200" dirty="0"/>
                <a:t>Can be any of the above, but small % of cyclists</a:t>
              </a:r>
            </a:p>
            <a:p>
              <a:pPr marL="228600" lvl="1" indent="-228600" algn="l" defTabSz="1066800" rtl="0">
                <a:lnSpc>
                  <a:spcPct val="90000"/>
                </a:lnSpc>
                <a:spcBef>
                  <a:spcPct val="0"/>
                </a:spcBef>
                <a:spcAft>
                  <a:spcPct val="15000"/>
                </a:spcAft>
                <a:buChar char="••"/>
              </a:pPr>
              <a:r>
                <a:rPr lang="en-US" sz="1600" dirty="0"/>
                <a:t>More comfortable with cars than peds</a:t>
              </a:r>
            </a:p>
            <a:p>
              <a:pPr marL="228600" lvl="1" indent="-228600" algn="l" defTabSz="1066800" rtl="0">
                <a:lnSpc>
                  <a:spcPct val="90000"/>
                </a:lnSpc>
                <a:spcBef>
                  <a:spcPct val="0"/>
                </a:spcBef>
                <a:spcAft>
                  <a:spcPct val="15000"/>
                </a:spcAft>
                <a:buChar char="••"/>
              </a:pPr>
              <a:r>
                <a:rPr lang="en-US" sz="1600" kern="1200" dirty="0"/>
                <a:t>Fast &amp; agile</a:t>
              </a:r>
            </a:p>
            <a:p>
              <a:pPr marL="228600" lvl="1" indent="-228600" algn="l" defTabSz="1066800" rtl="0">
                <a:lnSpc>
                  <a:spcPct val="90000"/>
                </a:lnSpc>
                <a:spcBef>
                  <a:spcPct val="0"/>
                </a:spcBef>
                <a:spcAft>
                  <a:spcPct val="15000"/>
                </a:spcAft>
                <a:buChar char="••"/>
              </a:pPr>
              <a:r>
                <a:rPr lang="en-US" sz="1600" dirty="0"/>
                <a:t>Sensitive to faulty detection equipment</a:t>
              </a:r>
            </a:p>
            <a:p>
              <a:pPr marL="228600" lvl="1" indent="-228600" algn="l" defTabSz="1066800" rtl="0">
                <a:lnSpc>
                  <a:spcPct val="90000"/>
                </a:lnSpc>
                <a:spcBef>
                  <a:spcPct val="0"/>
                </a:spcBef>
                <a:spcAft>
                  <a:spcPct val="15000"/>
                </a:spcAft>
                <a:buChar char="••"/>
              </a:pPr>
              <a:r>
                <a:rPr lang="en-US" sz="1600" kern="1200" dirty="0"/>
                <a:t>Vulnerable to on-street hazards</a:t>
              </a:r>
            </a:p>
          </p:txBody>
        </p:sp>
      </p:grpSp>
    </p:spTree>
    <p:extLst>
      <p:ext uri="{BB962C8B-B14F-4D97-AF65-F5344CB8AC3E}">
        <p14:creationId xmlns:p14="http://schemas.microsoft.com/office/powerpoint/2010/main" val="1559926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BD019D0-FFF3-4DEE-8FEE-308DF967FDEC}"/>
              </a:ext>
            </a:extLst>
          </p:cNvPr>
          <p:cNvSpPr>
            <a:spLocks noGrp="1"/>
          </p:cNvSpPr>
          <p:nvPr>
            <p:ph type="sldNum" sz="quarter" idx="12"/>
          </p:nvPr>
        </p:nvSpPr>
        <p:spPr/>
        <p:txBody>
          <a:bodyPr/>
          <a:lstStyle/>
          <a:p>
            <a:fld id="{588A7B10-5B59-5847-A2D4-DA6B67CC2B64}" type="slidenum">
              <a:rPr lang="en-US" smtClean="0"/>
              <a:t>17</a:t>
            </a:fld>
            <a:endParaRPr lang="en-US" dirty="0"/>
          </a:p>
        </p:txBody>
      </p:sp>
      <p:pic>
        <p:nvPicPr>
          <p:cNvPr id="9" name="Picture 8" descr="Infographic on Bicyclist Design User Profiles. The first profile is interested but concerned. It is 51 to 56 percent of the total population. Often not comfortable with bike lanes, may bike on sidewalks even if bike lanes are provided; prefer off-street or separated bicycle facilities or quiet or traffic-calmed residential roads. May not bike at all if bicycle facilities do not meet needs for perceived comfort. The second profile is somewhat confident. It is 5 to 9 percent of the total population. Generally prefer more separated facilities, but are comfortable riding in bicycle lanes or on paved shoulders if need be. The third profile is highly confident. It is 4 to 7 percent of the total population. Comfortable riding with traffic; will use roads without bike lanes. ">
            <a:extLst>
              <a:ext uri="{FF2B5EF4-FFF2-40B4-BE49-F238E27FC236}">
                <a16:creationId xmlns:a16="http://schemas.microsoft.com/office/drawing/2014/main" id="{E5BD8727-1A97-4E29-B8BE-3889F567C184}"/>
              </a:ext>
            </a:extLst>
          </p:cNvPr>
          <p:cNvPicPr>
            <a:picLocks noChangeAspect="1"/>
          </p:cNvPicPr>
          <p:nvPr/>
        </p:nvPicPr>
        <p:blipFill>
          <a:blip r:embed="rId3"/>
          <a:stretch>
            <a:fillRect/>
          </a:stretch>
        </p:blipFill>
        <p:spPr>
          <a:xfrm>
            <a:off x="1436687" y="335286"/>
            <a:ext cx="6106977" cy="4472928"/>
          </a:xfrm>
          <a:prstGeom prst="rect">
            <a:avLst/>
          </a:prstGeom>
        </p:spPr>
      </p:pic>
      <p:sp>
        <p:nvSpPr>
          <p:cNvPr id="10" name="TextBox 9">
            <a:extLst>
              <a:ext uri="{FF2B5EF4-FFF2-40B4-BE49-F238E27FC236}">
                <a16:creationId xmlns:a16="http://schemas.microsoft.com/office/drawing/2014/main" id="{5B51C84F-8B55-4C59-A1DE-4D4BF48C4697}"/>
              </a:ext>
            </a:extLst>
          </p:cNvPr>
          <p:cNvSpPr txBox="1"/>
          <p:nvPr/>
        </p:nvSpPr>
        <p:spPr>
          <a:xfrm>
            <a:off x="4408352" y="4546604"/>
            <a:ext cx="3135312" cy="261610"/>
          </a:xfrm>
          <a:prstGeom prst="rect">
            <a:avLst/>
          </a:prstGeom>
          <a:solidFill>
            <a:schemeClr val="bg1"/>
          </a:solidFill>
        </p:spPr>
        <p:txBody>
          <a:bodyPr wrap="square" rtlCol="0">
            <a:spAutoFit/>
          </a:bodyPr>
          <a:lstStyle/>
          <a:p>
            <a:pPr algn="r"/>
            <a:r>
              <a:rPr lang="en-US" sz="1050" i="1" dirty="0"/>
              <a:t>Graphic by Toole Design Group</a:t>
            </a:r>
          </a:p>
        </p:txBody>
      </p:sp>
    </p:spTree>
    <p:extLst>
      <p:ext uri="{BB962C8B-B14F-4D97-AF65-F5344CB8AC3E}">
        <p14:creationId xmlns:p14="http://schemas.microsoft.com/office/powerpoint/2010/main" val="2652224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Trip purposes</a:t>
            </a:r>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18</a:t>
            </a:fld>
            <a:endParaRPr lang="en-US" dirty="0"/>
          </a:p>
        </p:txBody>
      </p:sp>
    </p:spTree>
    <p:extLst>
      <p:ext uri="{BB962C8B-B14F-4D97-AF65-F5344CB8AC3E}">
        <p14:creationId xmlns:p14="http://schemas.microsoft.com/office/powerpoint/2010/main" val="1714274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3E1FA4-9333-47F0-AC16-C1B1A3E55E2D}"/>
              </a:ext>
            </a:extLst>
          </p:cNvPr>
          <p:cNvSpPr>
            <a:spLocks noGrp="1"/>
          </p:cNvSpPr>
          <p:nvPr>
            <p:ph type="title"/>
          </p:nvPr>
        </p:nvSpPr>
        <p:spPr/>
        <p:txBody>
          <a:bodyPr/>
          <a:lstStyle/>
          <a:p>
            <a:r>
              <a:rPr lang="en-US" dirty="0"/>
              <a:t>Walking Trips</a:t>
            </a:r>
          </a:p>
        </p:txBody>
      </p:sp>
      <p:sp>
        <p:nvSpPr>
          <p:cNvPr id="4" name="Slide Number Placeholder 3">
            <a:extLst>
              <a:ext uri="{FF2B5EF4-FFF2-40B4-BE49-F238E27FC236}">
                <a16:creationId xmlns:a16="http://schemas.microsoft.com/office/drawing/2014/main" id="{9F3DC49F-B7D5-4CCE-A5ED-22DB954B52E0}"/>
              </a:ext>
            </a:extLst>
          </p:cNvPr>
          <p:cNvSpPr>
            <a:spLocks noGrp="1"/>
          </p:cNvSpPr>
          <p:nvPr>
            <p:ph type="sldNum" sz="quarter" idx="12"/>
          </p:nvPr>
        </p:nvSpPr>
        <p:spPr/>
        <p:txBody>
          <a:bodyPr/>
          <a:lstStyle/>
          <a:p>
            <a:fld id="{588A7B10-5B59-5847-A2D4-DA6B67CC2B64}" type="slidenum">
              <a:rPr lang="en-US" smtClean="0"/>
              <a:t>19</a:t>
            </a:fld>
            <a:endParaRPr lang="en-US" dirty="0"/>
          </a:p>
        </p:txBody>
      </p:sp>
      <p:pic>
        <p:nvPicPr>
          <p:cNvPr id="2" name="Picture 1" descr="Infographic on walking trips by purpose. 35 percent of trips are social/recreational, 26 percent are family, 7 percent are earning a living, 23 percent are other, 9 percent are school/church. &#10;">
            <a:extLst>
              <a:ext uri="{FF2B5EF4-FFF2-40B4-BE49-F238E27FC236}">
                <a16:creationId xmlns:a16="http://schemas.microsoft.com/office/drawing/2014/main" id="{C38AEA48-7F0B-48B4-8899-CAD9277D3E60}"/>
              </a:ext>
            </a:extLst>
          </p:cNvPr>
          <p:cNvPicPr>
            <a:picLocks noChangeAspect="1"/>
          </p:cNvPicPr>
          <p:nvPr/>
        </p:nvPicPr>
        <p:blipFill rotWithShape="1">
          <a:blip r:embed="rId3"/>
          <a:srcRect t="11114"/>
          <a:stretch/>
        </p:blipFill>
        <p:spPr>
          <a:xfrm>
            <a:off x="512956" y="1672682"/>
            <a:ext cx="7620000" cy="2055093"/>
          </a:xfrm>
          <a:prstGeom prst="rect">
            <a:avLst/>
          </a:prstGeom>
        </p:spPr>
      </p:pic>
      <p:sp>
        <p:nvSpPr>
          <p:cNvPr id="7" name="TextBox 6">
            <a:extLst>
              <a:ext uri="{FF2B5EF4-FFF2-40B4-BE49-F238E27FC236}">
                <a16:creationId xmlns:a16="http://schemas.microsoft.com/office/drawing/2014/main" id="{FC785DB8-E283-47CF-A416-514F38C5040E}"/>
              </a:ext>
            </a:extLst>
          </p:cNvPr>
          <p:cNvSpPr txBox="1"/>
          <p:nvPr/>
        </p:nvSpPr>
        <p:spPr>
          <a:xfrm>
            <a:off x="3233854" y="3727776"/>
            <a:ext cx="4899102" cy="253916"/>
          </a:xfrm>
          <a:prstGeom prst="rect">
            <a:avLst/>
          </a:prstGeom>
          <a:noFill/>
        </p:spPr>
        <p:txBody>
          <a:bodyPr wrap="square" rtlCol="0">
            <a:spAutoFit/>
          </a:bodyPr>
          <a:lstStyle/>
          <a:p>
            <a:pPr algn="r"/>
            <a:r>
              <a:rPr lang="en-US" sz="1050" i="1" dirty="0"/>
              <a:t>League of American Bicyclists using 2017 National Household Travel Survey data</a:t>
            </a:r>
          </a:p>
        </p:txBody>
      </p:sp>
    </p:spTree>
    <p:extLst>
      <p:ext uri="{BB962C8B-B14F-4D97-AF65-F5344CB8AC3E}">
        <p14:creationId xmlns:p14="http://schemas.microsoft.com/office/powerpoint/2010/main" val="3131284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CC773CE-B05A-4AC1-B516-833C41624F65}"/>
              </a:ext>
            </a:extLst>
          </p:cNvPr>
          <p:cNvSpPr>
            <a:spLocks noGrp="1"/>
          </p:cNvSpPr>
          <p:nvPr>
            <p:ph type="title"/>
          </p:nvPr>
        </p:nvSpPr>
        <p:spPr/>
        <p:txBody>
          <a:bodyPr/>
          <a:lstStyle/>
          <a:p>
            <a:r>
              <a:rPr lang="en-US" dirty="0"/>
              <a:t>Outline</a:t>
            </a:r>
          </a:p>
        </p:txBody>
      </p:sp>
      <p:sp>
        <p:nvSpPr>
          <p:cNvPr id="6" name="Content Placeholder 5">
            <a:extLst>
              <a:ext uri="{FF2B5EF4-FFF2-40B4-BE49-F238E27FC236}">
                <a16:creationId xmlns:a16="http://schemas.microsoft.com/office/drawing/2014/main" id="{A5DF58A4-7FF9-42E4-93E7-ABB09D58431B}"/>
              </a:ext>
            </a:extLst>
          </p:cNvPr>
          <p:cNvSpPr>
            <a:spLocks noGrp="1"/>
          </p:cNvSpPr>
          <p:nvPr>
            <p:ph idx="1"/>
          </p:nvPr>
        </p:nvSpPr>
        <p:spPr/>
        <p:txBody>
          <a:bodyPr/>
          <a:lstStyle/>
          <a:p>
            <a:r>
              <a:rPr lang="en-US" dirty="0"/>
              <a:t>What’s different about active travel?</a:t>
            </a:r>
          </a:p>
          <a:p>
            <a:r>
              <a:rPr lang="en-US" dirty="0"/>
              <a:t>Capabilities, needs, behaviors</a:t>
            </a:r>
          </a:p>
          <a:p>
            <a:pPr lvl="1"/>
            <a:r>
              <a:rPr lang="en-US" dirty="0"/>
              <a:t>Pedestrians</a:t>
            </a:r>
          </a:p>
          <a:p>
            <a:pPr lvl="1"/>
            <a:r>
              <a:rPr lang="en-US" dirty="0"/>
              <a:t>Bicyclists</a:t>
            </a:r>
          </a:p>
          <a:p>
            <a:pPr lvl="0">
              <a:buClr>
                <a:srgbClr val="A9A9A9"/>
              </a:buClr>
            </a:pPr>
            <a:r>
              <a:rPr lang="en-US" dirty="0">
                <a:solidFill>
                  <a:srgbClr val="2F2B20"/>
                </a:solidFill>
              </a:rPr>
              <a:t>Trip purposes</a:t>
            </a:r>
          </a:p>
          <a:p>
            <a:pPr lvl="0">
              <a:buClr>
                <a:srgbClr val="A9A9A9"/>
              </a:buClr>
            </a:pPr>
            <a:r>
              <a:rPr lang="en-US" dirty="0">
                <a:solidFill>
                  <a:srgbClr val="2F2B20"/>
                </a:solidFill>
              </a:rPr>
              <a:t>Bicycle as design vehicle</a:t>
            </a:r>
          </a:p>
          <a:p>
            <a:pPr lvl="0">
              <a:buClr>
                <a:srgbClr val="A9A9A9"/>
              </a:buClr>
            </a:pPr>
            <a:r>
              <a:rPr lang="en-US" dirty="0">
                <a:solidFill>
                  <a:srgbClr val="2F2B20"/>
                </a:solidFill>
              </a:rPr>
              <a:t>E-bike trips</a:t>
            </a:r>
          </a:p>
          <a:p>
            <a:pPr lvl="1"/>
            <a:endParaRPr lang="en-US" dirty="0"/>
          </a:p>
        </p:txBody>
      </p:sp>
      <p:sp>
        <p:nvSpPr>
          <p:cNvPr id="4" name="Slide Number Placeholder 3">
            <a:extLst>
              <a:ext uri="{FF2B5EF4-FFF2-40B4-BE49-F238E27FC236}">
                <a16:creationId xmlns:a16="http://schemas.microsoft.com/office/drawing/2014/main" id="{093128B3-C170-4765-BDDC-07E0C647FF59}"/>
              </a:ext>
            </a:extLst>
          </p:cNvPr>
          <p:cNvSpPr>
            <a:spLocks noGrp="1"/>
          </p:cNvSpPr>
          <p:nvPr>
            <p:ph type="sldNum" sz="quarter" idx="12"/>
          </p:nvPr>
        </p:nvSpPr>
        <p:spPr/>
        <p:txBody>
          <a:bodyPr/>
          <a:lstStyle/>
          <a:p>
            <a:fld id="{588A7B10-5B59-5847-A2D4-DA6B67CC2B64}" type="slidenum">
              <a:rPr lang="en-US" smtClean="0"/>
              <a:t>2</a:t>
            </a:fld>
            <a:endParaRPr lang="en-US" dirty="0"/>
          </a:p>
        </p:txBody>
      </p:sp>
    </p:spTree>
    <p:extLst>
      <p:ext uri="{BB962C8B-B14F-4D97-AF65-F5344CB8AC3E}">
        <p14:creationId xmlns:p14="http://schemas.microsoft.com/office/powerpoint/2010/main" val="85918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726D9-C6D9-45FE-A71B-014377E47698}"/>
              </a:ext>
            </a:extLst>
          </p:cNvPr>
          <p:cNvSpPr>
            <a:spLocks noGrp="1"/>
          </p:cNvSpPr>
          <p:nvPr>
            <p:ph type="title"/>
          </p:nvPr>
        </p:nvSpPr>
        <p:spPr/>
        <p:txBody>
          <a:bodyPr>
            <a:noAutofit/>
          </a:bodyPr>
          <a:lstStyle/>
          <a:p>
            <a:r>
              <a:rPr lang="en-US" sz="3600" dirty="0"/>
              <a:t>What about walking and biking in small town or rural areas?</a:t>
            </a:r>
          </a:p>
        </p:txBody>
      </p:sp>
      <p:sp>
        <p:nvSpPr>
          <p:cNvPr id="3" name="Content Placeholder 2">
            <a:extLst>
              <a:ext uri="{FF2B5EF4-FFF2-40B4-BE49-F238E27FC236}">
                <a16:creationId xmlns:a16="http://schemas.microsoft.com/office/drawing/2014/main" id="{E8AAB8AE-34E2-4DA3-AC97-000591CF1C9D}"/>
              </a:ext>
            </a:extLst>
          </p:cNvPr>
          <p:cNvSpPr>
            <a:spLocks noGrp="1"/>
          </p:cNvSpPr>
          <p:nvPr>
            <p:ph idx="1"/>
          </p:nvPr>
        </p:nvSpPr>
        <p:spPr>
          <a:xfrm>
            <a:off x="359507" y="1200150"/>
            <a:ext cx="3632629" cy="3600450"/>
          </a:xfrm>
        </p:spPr>
        <p:txBody>
          <a:bodyPr/>
          <a:lstStyle/>
          <a:p>
            <a:r>
              <a:rPr lang="en-US" dirty="0"/>
              <a:t>Walking and bicycling is common, but facilities are often lacking</a:t>
            </a:r>
          </a:p>
          <a:p>
            <a:r>
              <a:rPr lang="en-US" dirty="0"/>
              <a:t>Destinations in the community core are often walkable distances apart</a:t>
            </a:r>
          </a:p>
          <a:p>
            <a:r>
              <a:rPr lang="en-US" dirty="0"/>
              <a:t>Opportunities for bicycle tourism in and around public lands</a:t>
            </a:r>
          </a:p>
          <a:p>
            <a:endParaRPr lang="en-US" dirty="0"/>
          </a:p>
        </p:txBody>
      </p:sp>
      <p:sp>
        <p:nvSpPr>
          <p:cNvPr id="4" name="Slide Number Placeholder 3">
            <a:extLst>
              <a:ext uri="{FF2B5EF4-FFF2-40B4-BE49-F238E27FC236}">
                <a16:creationId xmlns:a16="http://schemas.microsoft.com/office/drawing/2014/main" id="{36C82ABC-CF8D-4C95-9ED6-D5372B07CFA3}"/>
              </a:ext>
            </a:extLst>
          </p:cNvPr>
          <p:cNvSpPr>
            <a:spLocks noGrp="1"/>
          </p:cNvSpPr>
          <p:nvPr>
            <p:ph type="sldNum" sz="quarter" idx="12"/>
          </p:nvPr>
        </p:nvSpPr>
        <p:spPr/>
        <p:txBody>
          <a:bodyPr/>
          <a:lstStyle/>
          <a:p>
            <a:fld id="{588A7B10-5B59-5847-A2D4-DA6B67CC2B64}" type="slidenum">
              <a:rPr lang="en-US" smtClean="0"/>
              <a:t>20</a:t>
            </a:fld>
            <a:endParaRPr lang="en-US" dirty="0"/>
          </a:p>
        </p:txBody>
      </p:sp>
      <p:pic>
        <p:nvPicPr>
          <p:cNvPr id="3074" name="Picture 2" descr="People walk on a paved trail along side a road in a rural community ">
            <a:extLst>
              <a:ext uri="{FF2B5EF4-FFF2-40B4-BE49-F238E27FC236}">
                <a16:creationId xmlns:a16="http://schemas.microsoft.com/office/drawing/2014/main" id="{0D8B7A86-5BB1-4924-BD45-5A6E247C9B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487" r="18609" b="32428"/>
          <a:stretch/>
        </p:blipFill>
        <p:spPr bwMode="auto">
          <a:xfrm>
            <a:off x="4170556" y="1523120"/>
            <a:ext cx="3950979" cy="29928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CCFE949-8F15-4087-BE37-2BAE6EF86E4E}"/>
              </a:ext>
            </a:extLst>
          </p:cNvPr>
          <p:cNvSpPr txBox="1"/>
          <p:nvPr/>
        </p:nvSpPr>
        <p:spPr>
          <a:xfrm>
            <a:off x="4986223" y="4515961"/>
            <a:ext cx="3135312" cy="261610"/>
          </a:xfrm>
          <a:prstGeom prst="rect">
            <a:avLst/>
          </a:prstGeom>
          <a:noFill/>
        </p:spPr>
        <p:txBody>
          <a:bodyPr wrap="square" rtlCol="0">
            <a:spAutoFit/>
          </a:bodyPr>
          <a:lstStyle/>
          <a:p>
            <a:pPr algn="r"/>
            <a:r>
              <a:rPr lang="en-US" sz="1050" i="1" dirty="0"/>
              <a:t>pedbikeimages.org – Reuben E. Moore</a:t>
            </a:r>
          </a:p>
        </p:txBody>
      </p:sp>
    </p:spTree>
    <p:extLst>
      <p:ext uri="{BB962C8B-B14F-4D97-AF65-F5344CB8AC3E}">
        <p14:creationId xmlns:p14="http://schemas.microsoft.com/office/powerpoint/2010/main" val="980166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pedbikeimages.org/mediumimages/steephill003.jpg">
            <a:extLst>
              <a:ext uri="{FF2B5EF4-FFF2-40B4-BE49-F238E27FC236}">
                <a16:creationId xmlns:a16="http://schemas.microsoft.com/office/drawing/2014/main" id="{7A2AE028-0845-4367-B665-A272EAD4413E}"/>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1" r="188" b="18079"/>
          <a:stretch/>
        </p:blipFill>
        <p:spPr bwMode="auto">
          <a:xfrm>
            <a:off x="0" y="0"/>
            <a:ext cx="8355724"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BA726D9-C6D9-45FE-A71B-014377E47698}"/>
              </a:ext>
            </a:extLst>
          </p:cNvPr>
          <p:cNvSpPr>
            <a:spLocks noGrp="1"/>
          </p:cNvSpPr>
          <p:nvPr>
            <p:ph type="title"/>
          </p:nvPr>
        </p:nvSpPr>
        <p:spPr/>
        <p:txBody>
          <a:bodyPr>
            <a:noAutofit/>
          </a:bodyPr>
          <a:lstStyle/>
          <a:p>
            <a:r>
              <a:rPr lang="en-US" sz="3600" dirty="0"/>
              <a:t>Walking and Biking in Small Towns or Rural Areas -- Challenges</a:t>
            </a:r>
          </a:p>
        </p:txBody>
      </p:sp>
      <p:sp>
        <p:nvSpPr>
          <p:cNvPr id="3" name="Content Placeholder 2">
            <a:extLst>
              <a:ext uri="{FF2B5EF4-FFF2-40B4-BE49-F238E27FC236}">
                <a16:creationId xmlns:a16="http://schemas.microsoft.com/office/drawing/2014/main" id="{E8AAB8AE-34E2-4DA3-AC97-000591CF1C9D}"/>
              </a:ext>
            </a:extLst>
          </p:cNvPr>
          <p:cNvSpPr>
            <a:spLocks noGrp="1"/>
          </p:cNvSpPr>
          <p:nvPr>
            <p:ph idx="1"/>
          </p:nvPr>
        </p:nvSpPr>
        <p:spPr>
          <a:xfrm>
            <a:off x="359508" y="1200149"/>
            <a:ext cx="6600092" cy="3797519"/>
          </a:xfrm>
        </p:spPr>
        <p:txBody>
          <a:bodyPr>
            <a:normAutofit fontScale="92500"/>
          </a:bodyPr>
          <a:lstStyle/>
          <a:p>
            <a:r>
              <a:rPr lang="en-US" dirty="0"/>
              <a:t>Auto-oriented</a:t>
            </a:r>
          </a:p>
          <a:p>
            <a:pPr lvl="1"/>
            <a:r>
              <a:rPr lang="en-US" dirty="0"/>
              <a:t>Highway as “main street”</a:t>
            </a:r>
          </a:p>
          <a:p>
            <a:pPr lvl="1"/>
            <a:r>
              <a:rPr lang="en-US" dirty="0"/>
              <a:t>Pedestrian crossings often not defined</a:t>
            </a:r>
          </a:p>
          <a:p>
            <a:pPr lvl="1"/>
            <a:r>
              <a:rPr lang="en-US" dirty="0"/>
              <a:t>Lack of ped/bike facilities</a:t>
            </a:r>
          </a:p>
          <a:p>
            <a:r>
              <a:rPr lang="en-US" dirty="0"/>
              <a:t>Constrained terrain</a:t>
            </a:r>
          </a:p>
          <a:p>
            <a:pPr lvl="1"/>
            <a:r>
              <a:rPr lang="en-US" dirty="0"/>
              <a:t>Physical constraints for cost-effective ped/bike facilities</a:t>
            </a:r>
          </a:p>
          <a:p>
            <a:pPr lvl="0">
              <a:buClr>
                <a:srgbClr val="A9A9A9"/>
              </a:buClr>
            </a:pPr>
            <a:r>
              <a:rPr lang="en-US" dirty="0">
                <a:solidFill>
                  <a:srgbClr val="2F2B20"/>
                </a:solidFill>
              </a:rPr>
              <a:t>Other</a:t>
            </a:r>
          </a:p>
          <a:p>
            <a:pPr lvl="1"/>
            <a:r>
              <a:rPr lang="en-US" sz="2100" dirty="0"/>
              <a:t>Public lands access</a:t>
            </a:r>
          </a:p>
          <a:p>
            <a:pPr lvl="1"/>
            <a:r>
              <a:rPr lang="en-US" sz="2100" dirty="0"/>
              <a:t>Agricultural uses</a:t>
            </a:r>
          </a:p>
          <a:p>
            <a:pPr lvl="1"/>
            <a:r>
              <a:rPr lang="en-US" sz="2100" dirty="0"/>
              <a:t>Winter maintenance on active transportation facilities</a:t>
            </a:r>
          </a:p>
          <a:p>
            <a:pPr lvl="1"/>
            <a:endParaRPr lang="en-US" dirty="0"/>
          </a:p>
        </p:txBody>
      </p:sp>
      <p:sp>
        <p:nvSpPr>
          <p:cNvPr id="4" name="Slide Number Placeholder 3">
            <a:extLst>
              <a:ext uri="{FF2B5EF4-FFF2-40B4-BE49-F238E27FC236}">
                <a16:creationId xmlns:a16="http://schemas.microsoft.com/office/drawing/2014/main" id="{36C82ABC-CF8D-4C95-9ED6-D5372B07CFA3}"/>
              </a:ext>
            </a:extLst>
          </p:cNvPr>
          <p:cNvSpPr>
            <a:spLocks noGrp="1"/>
          </p:cNvSpPr>
          <p:nvPr>
            <p:ph type="sldNum" sz="quarter" idx="12"/>
          </p:nvPr>
        </p:nvSpPr>
        <p:spPr/>
        <p:txBody>
          <a:bodyPr/>
          <a:lstStyle/>
          <a:p>
            <a:fld id="{588A7B10-5B59-5847-A2D4-DA6B67CC2B64}" type="slidenum">
              <a:rPr lang="en-US" smtClean="0"/>
              <a:t>21</a:t>
            </a:fld>
            <a:endParaRPr lang="en-US" dirty="0"/>
          </a:p>
        </p:txBody>
      </p:sp>
    </p:spTree>
    <p:extLst>
      <p:ext uri="{BB962C8B-B14F-4D97-AF65-F5344CB8AC3E}">
        <p14:creationId xmlns:p14="http://schemas.microsoft.com/office/powerpoint/2010/main" val="509811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3B742-2184-49E7-9320-E741CDE5FEFB}"/>
              </a:ext>
            </a:extLst>
          </p:cNvPr>
          <p:cNvSpPr>
            <a:spLocks noGrp="1"/>
          </p:cNvSpPr>
          <p:nvPr>
            <p:ph type="title"/>
          </p:nvPr>
        </p:nvSpPr>
        <p:spPr/>
        <p:txBody>
          <a:bodyPr/>
          <a:lstStyle/>
          <a:p>
            <a:r>
              <a:rPr lang="en-US" dirty="0"/>
              <a:t>Bicycle Trips</a:t>
            </a:r>
          </a:p>
        </p:txBody>
      </p:sp>
      <p:sp>
        <p:nvSpPr>
          <p:cNvPr id="4" name="Slide Number Placeholder 3">
            <a:extLst>
              <a:ext uri="{FF2B5EF4-FFF2-40B4-BE49-F238E27FC236}">
                <a16:creationId xmlns:a16="http://schemas.microsoft.com/office/drawing/2014/main" id="{28CB3284-6932-4583-B630-A784BB238000}"/>
              </a:ext>
            </a:extLst>
          </p:cNvPr>
          <p:cNvSpPr>
            <a:spLocks noGrp="1"/>
          </p:cNvSpPr>
          <p:nvPr>
            <p:ph type="sldNum" sz="quarter" idx="12"/>
          </p:nvPr>
        </p:nvSpPr>
        <p:spPr/>
        <p:txBody>
          <a:bodyPr/>
          <a:lstStyle/>
          <a:p>
            <a:fld id="{588A7B10-5B59-5847-A2D4-DA6B67CC2B64}" type="slidenum">
              <a:rPr lang="en-US" smtClean="0"/>
              <a:t>22</a:t>
            </a:fld>
            <a:endParaRPr lang="en-US" dirty="0"/>
          </a:p>
        </p:txBody>
      </p:sp>
      <p:pic>
        <p:nvPicPr>
          <p:cNvPr id="5" name="Picture 4" descr="Infographic on biking trips by purpose. 39 percent of trips are social/recreational, 21 percent are family, 20 percent are earning a living, 11 percent are other, 9 percent are school/church. ">
            <a:extLst>
              <a:ext uri="{FF2B5EF4-FFF2-40B4-BE49-F238E27FC236}">
                <a16:creationId xmlns:a16="http://schemas.microsoft.com/office/drawing/2014/main" id="{3C2544D9-27BC-4F5E-8F64-CE0CD2555CB8}"/>
              </a:ext>
            </a:extLst>
          </p:cNvPr>
          <p:cNvPicPr>
            <a:picLocks noChangeAspect="1"/>
          </p:cNvPicPr>
          <p:nvPr/>
        </p:nvPicPr>
        <p:blipFill rotWithShape="1">
          <a:blip r:embed="rId3"/>
          <a:srcRect t="12256"/>
          <a:stretch/>
        </p:blipFill>
        <p:spPr>
          <a:xfrm>
            <a:off x="489805" y="1784195"/>
            <a:ext cx="7620000" cy="2091775"/>
          </a:xfrm>
          <a:prstGeom prst="rect">
            <a:avLst/>
          </a:prstGeom>
        </p:spPr>
      </p:pic>
      <p:sp>
        <p:nvSpPr>
          <p:cNvPr id="6" name="TextBox 5">
            <a:extLst>
              <a:ext uri="{FF2B5EF4-FFF2-40B4-BE49-F238E27FC236}">
                <a16:creationId xmlns:a16="http://schemas.microsoft.com/office/drawing/2014/main" id="{314B7666-91FE-4C5B-86D9-DA997456B23F}"/>
              </a:ext>
            </a:extLst>
          </p:cNvPr>
          <p:cNvSpPr txBox="1"/>
          <p:nvPr/>
        </p:nvSpPr>
        <p:spPr>
          <a:xfrm>
            <a:off x="3144644" y="3875970"/>
            <a:ext cx="4834864" cy="253916"/>
          </a:xfrm>
          <a:prstGeom prst="rect">
            <a:avLst/>
          </a:prstGeom>
          <a:noFill/>
        </p:spPr>
        <p:txBody>
          <a:bodyPr wrap="square" rtlCol="0">
            <a:spAutoFit/>
          </a:bodyPr>
          <a:lstStyle/>
          <a:p>
            <a:pPr algn="r"/>
            <a:r>
              <a:rPr lang="en-US" sz="1050" i="1" dirty="0"/>
              <a:t>League of American Bicyclists using 2017 National Household Travel Survey data</a:t>
            </a:r>
          </a:p>
        </p:txBody>
      </p:sp>
    </p:spTree>
    <p:extLst>
      <p:ext uri="{BB962C8B-B14F-4D97-AF65-F5344CB8AC3E}">
        <p14:creationId xmlns:p14="http://schemas.microsoft.com/office/powerpoint/2010/main" val="3762674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D62DD-69F4-4AAE-8DA3-95E54D8118E3}"/>
              </a:ext>
            </a:extLst>
          </p:cNvPr>
          <p:cNvSpPr>
            <a:spLocks noGrp="1"/>
          </p:cNvSpPr>
          <p:nvPr>
            <p:ph type="title"/>
          </p:nvPr>
        </p:nvSpPr>
        <p:spPr/>
        <p:txBody>
          <a:bodyPr/>
          <a:lstStyle/>
          <a:p>
            <a:r>
              <a:rPr lang="en-US" dirty="0"/>
              <a:t>Bicycling Trips</a:t>
            </a:r>
          </a:p>
        </p:txBody>
      </p:sp>
      <p:sp>
        <p:nvSpPr>
          <p:cNvPr id="3" name="Text Placeholder 2">
            <a:extLst>
              <a:ext uri="{FF2B5EF4-FFF2-40B4-BE49-F238E27FC236}">
                <a16:creationId xmlns:a16="http://schemas.microsoft.com/office/drawing/2014/main" id="{9AD0A4AF-91B3-43F9-B327-7C15B5F3BB7A}"/>
              </a:ext>
            </a:extLst>
          </p:cNvPr>
          <p:cNvSpPr>
            <a:spLocks noGrp="1"/>
          </p:cNvSpPr>
          <p:nvPr>
            <p:ph type="body" idx="1"/>
          </p:nvPr>
        </p:nvSpPr>
        <p:spPr/>
        <p:txBody>
          <a:bodyPr/>
          <a:lstStyle/>
          <a:p>
            <a:r>
              <a:rPr lang="en-US" dirty="0"/>
              <a:t>Recreational</a:t>
            </a:r>
          </a:p>
        </p:txBody>
      </p:sp>
      <p:sp>
        <p:nvSpPr>
          <p:cNvPr id="4" name="Content Placeholder 3">
            <a:extLst>
              <a:ext uri="{FF2B5EF4-FFF2-40B4-BE49-F238E27FC236}">
                <a16:creationId xmlns:a16="http://schemas.microsoft.com/office/drawing/2014/main" id="{C937D02E-8633-4E73-A85F-5363108E3B81}"/>
              </a:ext>
            </a:extLst>
          </p:cNvPr>
          <p:cNvSpPr>
            <a:spLocks noGrp="1"/>
          </p:cNvSpPr>
          <p:nvPr>
            <p:ph sz="half" idx="2"/>
          </p:nvPr>
        </p:nvSpPr>
        <p:spPr/>
        <p:txBody>
          <a:bodyPr/>
          <a:lstStyle/>
          <a:p>
            <a:r>
              <a:rPr lang="en-US" dirty="0"/>
              <a:t>Start and end points are often the same</a:t>
            </a:r>
          </a:p>
          <a:p>
            <a:r>
              <a:rPr lang="en-US" dirty="0"/>
              <a:t>Directness of route less important</a:t>
            </a:r>
          </a:p>
          <a:p>
            <a:r>
              <a:rPr lang="en-US" dirty="0"/>
              <a:t>Wide range of trip distances</a:t>
            </a:r>
          </a:p>
          <a:p>
            <a:r>
              <a:rPr lang="en-US" dirty="0"/>
              <a:t>Groups or individual</a:t>
            </a:r>
          </a:p>
        </p:txBody>
      </p:sp>
      <p:sp>
        <p:nvSpPr>
          <p:cNvPr id="5" name="Text Placeholder 4">
            <a:extLst>
              <a:ext uri="{FF2B5EF4-FFF2-40B4-BE49-F238E27FC236}">
                <a16:creationId xmlns:a16="http://schemas.microsoft.com/office/drawing/2014/main" id="{823055EE-B8D3-4E6D-930B-60E7479E7AB9}"/>
              </a:ext>
            </a:extLst>
          </p:cNvPr>
          <p:cNvSpPr>
            <a:spLocks noGrp="1"/>
          </p:cNvSpPr>
          <p:nvPr>
            <p:ph type="body" sz="quarter" idx="3"/>
          </p:nvPr>
        </p:nvSpPr>
        <p:spPr/>
        <p:txBody>
          <a:bodyPr/>
          <a:lstStyle/>
          <a:p>
            <a:r>
              <a:rPr lang="en-US" dirty="0"/>
              <a:t>Utilitarian</a:t>
            </a:r>
          </a:p>
        </p:txBody>
      </p:sp>
      <p:sp>
        <p:nvSpPr>
          <p:cNvPr id="6" name="Content Placeholder 5">
            <a:extLst>
              <a:ext uri="{FF2B5EF4-FFF2-40B4-BE49-F238E27FC236}">
                <a16:creationId xmlns:a16="http://schemas.microsoft.com/office/drawing/2014/main" id="{24B4758E-0EDC-4045-9A14-C29B075EDD9A}"/>
              </a:ext>
            </a:extLst>
          </p:cNvPr>
          <p:cNvSpPr>
            <a:spLocks noGrp="1"/>
          </p:cNvSpPr>
          <p:nvPr>
            <p:ph sz="quarter" idx="4"/>
          </p:nvPr>
        </p:nvSpPr>
        <p:spPr/>
        <p:txBody>
          <a:bodyPr/>
          <a:lstStyle/>
          <a:p>
            <a:r>
              <a:rPr lang="en-US" dirty="0"/>
              <a:t>Frequent starts and stops</a:t>
            </a:r>
          </a:p>
          <a:p>
            <a:r>
              <a:rPr lang="en-US" dirty="0"/>
              <a:t>Greater need for secure bicycle parking</a:t>
            </a:r>
          </a:p>
          <a:p>
            <a:r>
              <a:rPr lang="en-US" dirty="0"/>
              <a:t>Desire for flat topography and “normal” clothing</a:t>
            </a:r>
          </a:p>
        </p:txBody>
      </p:sp>
      <p:sp>
        <p:nvSpPr>
          <p:cNvPr id="7" name="Slide Number Placeholder 6">
            <a:extLst>
              <a:ext uri="{FF2B5EF4-FFF2-40B4-BE49-F238E27FC236}">
                <a16:creationId xmlns:a16="http://schemas.microsoft.com/office/drawing/2014/main" id="{4393B930-20F6-4920-9E8F-D36440DF9BE2}"/>
              </a:ext>
            </a:extLst>
          </p:cNvPr>
          <p:cNvSpPr>
            <a:spLocks noGrp="1"/>
          </p:cNvSpPr>
          <p:nvPr>
            <p:ph type="sldNum" sz="quarter" idx="12"/>
          </p:nvPr>
        </p:nvSpPr>
        <p:spPr/>
        <p:txBody>
          <a:bodyPr/>
          <a:lstStyle/>
          <a:p>
            <a:fld id="{588A7B10-5B59-5847-A2D4-DA6B67CC2B64}" type="slidenum">
              <a:rPr lang="en-US" smtClean="0"/>
              <a:t>23</a:t>
            </a:fld>
            <a:endParaRPr lang="en-US" dirty="0"/>
          </a:p>
        </p:txBody>
      </p:sp>
    </p:spTree>
    <p:extLst>
      <p:ext uri="{BB962C8B-B14F-4D97-AF65-F5344CB8AC3E}">
        <p14:creationId xmlns:p14="http://schemas.microsoft.com/office/powerpoint/2010/main" val="1557542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E991B-05B0-40DF-808E-85D79B925664}"/>
              </a:ext>
            </a:extLst>
          </p:cNvPr>
          <p:cNvSpPr>
            <a:spLocks noGrp="1"/>
          </p:cNvSpPr>
          <p:nvPr>
            <p:ph type="title"/>
          </p:nvPr>
        </p:nvSpPr>
        <p:spPr/>
        <p:txBody>
          <a:bodyPr/>
          <a:lstStyle/>
          <a:p>
            <a:r>
              <a:rPr lang="en-US" dirty="0"/>
              <a:t>Bicycle as Design Vehicle</a:t>
            </a:r>
          </a:p>
        </p:txBody>
      </p:sp>
      <p:sp>
        <p:nvSpPr>
          <p:cNvPr id="4" name="Slide Number Placeholder 3">
            <a:extLst>
              <a:ext uri="{FF2B5EF4-FFF2-40B4-BE49-F238E27FC236}">
                <a16:creationId xmlns:a16="http://schemas.microsoft.com/office/drawing/2014/main" id="{F24D9BD2-AA51-4F04-A973-21CE25770EED}"/>
              </a:ext>
            </a:extLst>
          </p:cNvPr>
          <p:cNvSpPr>
            <a:spLocks noGrp="1"/>
          </p:cNvSpPr>
          <p:nvPr>
            <p:ph type="sldNum" sz="quarter" idx="12"/>
          </p:nvPr>
        </p:nvSpPr>
        <p:spPr/>
        <p:txBody>
          <a:bodyPr/>
          <a:lstStyle/>
          <a:p>
            <a:fld id="{588A7B10-5B59-5847-A2D4-DA6B67CC2B64}" type="slidenum">
              <a:rPr lang="en-US" smtClean="0"/>
              <a:t>24</a:t>
            </a:fld>
            <a:endParaRPr lang="en-US"/>
          </a:p>
        </p:txBody>
      </p:sp>
      <p:pic>
        <p:nvPicPr>
          <p:cNvPr id="7" name="Picture 6" descr="Guide on the height and width of different types of bicycles and bicycle attachments ">
            <a:extLst>
              <a:ext uri="{FF2B5EF4-FFF2-40B4-BE49-F238E27FC236}">
                <a16:creationId xmlns:a16="http://schemas.microsoft.com/office/drawing/2014/main" id="{9CCB14DC-599A-4B57-83BC-D1CFE56C59EB}"/>
              </a:ext>
            </a:extLst>
          </p:cNvPr>
          <p:cNvPicPr>
            <a:picLocks noChangeAspect="1"/>
          </p:cNvPicPr>
          <p:nvPr/>
        </p:nvPicPr>
        <p:blipFill>
          <a:blip r:embed="rId3"/>
          <a:stretch>
            <a:fillRect/>
          </a:stretch>
        </p:blipFill>
        <p:spPr>
          <a:xfrm>
            <a:off x="2214981" y="1123220"/>
            <a:ext cx="4714037" cy="3865306"/>
          </a:xfrm>
          <a:prstGeom prst="rect">
            <a:avLst/>
          </a:prstGeom>
        </p:spPr>
      </p:pic>
      <p:sp>
        <p:nvSpPr>
          <p:cNvPr id="8" name="TextBox 7">
            <a:extLst>
              <a:ext uri="{FF2B5EF4-FFF2-40B4-BE49-F238E27FC236}">
                <a16:creationId xmlns:a16="http://schemas.microsoft.com/office/drawing/2014/main" id="{50782DD3-D5E8-4F53-967B-E11D1FC0C36F}"/>
              </a:ext>
            </a:extLst>
          </p:cNvPr>
          <p:cNvSpPr txBox="1"/>
          <p:nvPr/>
        </p:nvSpPr>
        <p:spPr>
          <a:xfrm>
            <a:off x="4048171" y="4857721"/>
            <a:ext cx="3135312" cy="261610"/>
          </a:xfrm>
          <a:prstGeom prst="rect">
            <a:avLst/>
          </a:prstGeom>
          <a:noFill/>
        </p:spPr>
        <p:txBody>
          <a:bodyPr wrap="square" rtlCol="0">
            <a:spAutoFit/>
          </a:bodyPr>
          <a:lstStyle/>
          <a:p>
            <a:pPr algn="r"/>
            <a:r>
              <a:rPr lang="en-US" sz="1050" i="1" dirty="0"/>
              <a:t>VTRANS</a:t>
            </a:r>
          </a:p>
        </p:txBody>
      </p:sp>
    </p:spTree>
    <p:extLst>
      <p:ext uri="{BB962C8B-B14F-4D97-AF65-F5344CB8AC3E}">
        <p14:creationId xmlns:p14="http://schemas.microsoft.com/office/powerpoint/2010/main" val="991338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9BA1982-D8D9-40DA-854C-304740F4C932}"/>
              </a:ext>
            </a:extLst>
          </p:cNvPr>
          <p:cNvSpPr>
            <a:spLocks noGrp="1"/>
          </p:cNvSpPr>
          <p:nvPr>
            <p:ph type="sldNum" sz="quarter" idx="12"/>
          </p:nvPr>
        </p:nvSpPr>
        <p:spPr/>
        <p:txBody>
          <a:bodyPr/>
          <a:lstStyle/>
          <a:p>
            <a:fld id="{588A7B10-5B59-5847-A2D4-DA6B67CC2B64}" type="slidenum">
              <a:rPr lang="en-US" smtClean="0"/>
              <a:t>25</a:t>
            </a:fld>
            <a:endParaRPr lang="en-US"/>
          </a:p>
        </p:txBody>
      </p:sp>
      <p:pic>
        <p:nvPicPr>
          <p:cNvPr id="1026" name="Picture 2" descr="A woman pushes her bicycle on a paved path. Two children are sitting in a wagon attached to the back of the bike. ">
            <a:extLst>
              <a:ext uri="{FF2B5EF4-FFF2-40B4-BE49-F238E27FC236}">
                <a16:creationId xmlns:a16="http://schemas.microsoft.com/office/drawing/2014/main" id="{B1756DDD-5E39-4D70-A58F-47ECD67BD9AB}"/>
              </a:ext>
            </a:extLst>
          </p:cNvPr>
          <p:cNvPicPr>
            <a:picLocks noChangeAspect="1" noChangeArrowheads="1"/>
          </p:cNvPicPr>
          <p:nvPr/>
        </p:nvPicPr>
        <p:blipFill>
          <a:blip r:embed="rId3"/>
          <a:srcRect/>
          <a:stretch/>
        </p:blipFill>
        <p:spPr bwMode="auto">
          <a:xfrm>
            <a:off x="4756257" y="1393380"/>
            <a:ext cx="3142321" cy="2356740"/>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2A1A079-512D-4798-8CAF-5C3B329C3DDB}"/>
              </a:ext>
            </a:extLst>
          </p:cNvPr>
          <p:cNvSpPr txBox="1"/>
          <p:nvPr/>
        </p:nvSpPr>
        <p:spPr>
          <a:xfrm>
            <a:off x="4854415" y="3762950"/>
            <a:ext cx="3135312" cy="261610"/>
          </a:xfrm>
          <a:prstGeom prst="rect">
            <a:avLst/>
          </a:prstGeom>
          <a:noFill/>
        </p:spPr>
        <p:txBody>
          <a:bodyPr wrap="square" rtlCol="0">
            <a:spAutoFit/>
          </a:bodyPr>
          <a:lstStyle/>
          <a:p>
            <a:pPr algn="r"/>
            <a:r>
              <a:rPr lang="en-US" sz="1050" i="1" dirty="0"/>
              <a:t>Pedbikeimages.org – Dan Burden</a:t>
            </a:r>
          </a:p>
        </p:txBody>
      </p:sp>
      <p:pic>
        <p:nvPicPr>
          <p:cNvPr id="1030" name="Picture 6" descr="A small child rides his bike across a street ">
            <a:extLst>
              <a:ext uri="{FF2B5EF4-FFF2-40B4-BE49-F238E27FC236}">
                <a16:creationId xmlns:a16="http://schemas.microsoft.com/office/drawing/2014/main" id="{47815E6E-4B92-40D5-8EBF-ABC083F46741}"/>
              </a:ext>
            </a:extLst>
          </p:cNvPr>
          <p:cNvPicPr>
            <a:picLocks noChangeAspect="1" noChangeArrowheads="1"/>
          </p:cNvPicPr>
          <p:nvPr/>
        </p:nvPicPr>
        <p:blipFill>
          <a:blip r:embed="rId4"/>
          <a:srcRect/>
          <a:stretch/>
        </p:blipFill>
        <p:spPr bwMode="auto">
          <a:xfrm>
            <a:off x="1245424" y="1393380"/>
            <a:ext cx="3142321" cy="2356740"/>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55106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4E7DB-B519-41D9-BD0A-E82360ECAD9D}"/>
              </a:ext>
            </a:extLst>
          </p:cNvPr>
          <p:cNvSpPr>
            <a:spLocks noGrp="1"/>
          </p:cNvSpPr>
          <p:nvPr>
            <p:ph type="title"/>
          </p:nvPr>
        </p:nvSpPr>
        <p:spPr/>
        <p:txBody>
          <a:bodyPr/>
          <a:lstStyle/>
          <a:p>
            <a:r>
              <a:rPr lang="en-US" dirty="0"/>
              <a:t>E-bike Users</a:t>
            </a:r>
          </a:p>
        </p:txBody>
      </p:sp>
      <p:sp>
        <p:nvSpPr>
          <p:cNvPr id="3" name="Content Placeholder 2">
            <a:extLst>
              <a:ext uri="{FF2B5EF4-FFF2-40B4-BE49-F238E27FC236}">
                <a16:creationId xmlns:a16="http://schemas.microsoft.com/office/drawing/2014/main" id="{2CB16868-29A2-490D-ABA9-3924FEC4D91E}"/>
              </a:ext>
            </a:extLst>
          </p:cNvPr>
          <p:cNvSpPr>
            <a:spLocks noGrp="1"/>
          </p:cNvSpPr>
          <p:nvPr>
            <p:ph idx="1"/>
          </p:nvPr>
        </p:nvSpPr>
        <p:spPr/>
        <p:txBody>
          <a:bodyPr/>
          <a:lstStyle/>
          <a:p>
            <a:r>
              <a:rPr lang="en-US" dirty="0"/>
              <a:t>Why do people choose electric-assist bicycles?</a:t>
            </a:r>
          </a:p>
          <a:p>
            <a:pPr lvl="1"/>
            <a:r>
              <a:rPr lang="en-US" dirty="0"/>
              <a:t>Reduce physical exertion</a:t>
            </a:r>
          </a:p>
          <a:p>
            <a:pPr lvl="1"/>
            <a:r>
              <a:rPr lang="en-US" dirty="0"/>
              <a:t>Conquer challenging topography</a:t>
            </a:r>
          </a:p>
          <a:p>
            <a:pPr lvl="1"/>
            <a:r>
              <a:rPr lang="en-US" dirty="0"/>
              <a:t>Replace car trips</a:t>
            </a:r>
          </a:p>
          <a:p>
            <a:pPr lvl="1"/>
            <a:r>
              <a:rPr lang="en-US" dirty="0"/>
              <a:t>Carry more cargo or kids</a:t>
            </a:r>
          </a:p>
          <a:p>
            <a:pPr lvl="0">
              <a:buClr>
                <a:srgbClr val="A9A9A9"/>
              </a:buClr>
            </a:pPr>
            <a:r>
              <a:rPr lang="en-US" dirty="0">
                <a:solidFill>
                  <a:srgbClr val="2F2B20"/>
                </a:solidFill>
              </a:rPr>
              <a:t>In the U.S., limited research has shown that e-bike users do not differ from conventional bicycle riders in terms of safety behaviors</a:t>
            </a:r>
          </a:p>
          <a:p>
            <a:pPr marL="411480" lvl="1" indent="0">
              <a:buNone/>
            </a:pPr>
            <a:endParaRPr lang="en-US" dirty="0"/>
          </a:p>
        </p:txBody>
      </p:sp>
      <p:sp>
        <p:nvSpPr>
          <p:cNvPr id="4" name="Slide Number Placeholder 3">
            <a:extLst>
              <a:ext uri="{FF2B5EF4-FFF2-40B4-BE49-F238E27FC236}">
                <a16:creationId xmlns:a16="http://schemas.microsoft.com/office/drawing/2014/main" id="{5BE5A1B4-0A50-4E24-A750-4712A851B5FA}"/>
              </a:ext>
            </a:extLst>
          </p:cNvPr>
          <p:cNvSpPr>
            <a:spLocks noGrp="1"/>
          </p:cNvSpPr>
          <p:nvPr>
            <p:ph type="sldNum" sz="quarter" idx="12"/>
          </p:nvPr>
        </p:nvSpPr>
        <p:spPr/>
        <p:txBody>
          <a:bodyPr/>
          <a:lstStyle/>
          <a:p>
            <a:fld id="{588A7B10-5B59-5847-A2D4-DA6B67CC2B64}" type="slidenum">
              <a:rPr lang="en-US" smtClean="0"/>
              <a:t>26</a:t>
            </a:fld>
            <a:endParaRPr lang="en-US"/>
          </a:p>
        </p:txBody>
      </p:sp>
    </p:spTree>
    <p:extLst>
      <p:ext uri="{BB962C8B-B14F-4D97-AF65-F5344CB8AC3E}">
        <p14:creationId xmlns:p14="http://schemas.microsoft.com/office/powerpoint/2010/main" val="41444146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2C258-46B1-4570-B4F3-8DE1E7AB21A3}"/>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9CFA26BA-B51D-4DBE-A3BB-2342549FD1F3}"/>
              </a:ext>
            </a:extLst>
          </p:cNvPr>
          <p:cNvSpPr>
            <a:spLocks noGrp="1"/>
          </p:cNvSpPr>
          <p:nvPr>
            <p:ph idx="1"/>
          </p:nvPr>
        </p:nvSpPr>
        <p:spPr/>
        <p:txBody>
          <a:bodyPr/>
          <a:lstStyle/>
          <a:p>
            <a:r>
              <a:rPr lang="en-US" dirty="0"/>
              <a:t>Pedestrians have a wide range of capabilities that should be considered in the planning and design of facilities</a:t>
            </a:r>
          </a:p>
          <a:p>
            <a:r>
              <a:rPr lang="en-US" dirty="0"/>
              <a:t>Trip purpose affects route choice and behavior</a:t>
            </a:r>
          </a:p>
          <a:p>
            <a:r>
              <a:rPr lang="en-US" dirty="0"/>
              <a:t>People may experience each trip through the surrounding environment differently</a:t>
            </a:r>
          </a:p>
        </p:txBody>
      </p:sp>
      <p:sp>
        <p:nvSpPr>
          <p:cNvPr id="4" name="Slide Number Placeholder 3">
            <a:extLst>
              <a:ext uri="{FF2B5EF4-FFF2-40B4-BE49-F238E27FC236}">
                <a16:creationId xmlns:a16="http://schemas.microsoft.com/office/drawing/2014/main" id="{B7A4AD2D-722A-4885-9521-54E01974AE6F}"/>
              </a:ext>
            </a:extLst>
          </p:cNvPr>
          <p:cNvSpPr>
            <a:spLocks noGrp="1"/>
          </p:cNvSpPr>
          <p:nvPr>
            <p:ph type="sldNum" sz="quarter" idx="12"/>
          </p:nvPr>
        </p:nvSpPr>
        <p:spPr/>
        <p:txBody>
          <a:bodyPr/>
          <a:lstStyle/>
          <a:p>
            <a:fld id="{588A7B10-5B59-5847-A2D4-DA6B67CC2B64}" type="slidenum">
              <a:rPr lang="en-US" smtClean="0"/>
              <a:t>27</a:t>
            </a:fld>
            <a:endParaRPr lang="en-US"/>
          </a:p>
        </p:txBody>
      </p:sp>
    </p:spTree>
    <p:extLst>
      <p:ext uri="{BB962C8B-B14F-4D97-AF65-F5344CB8AC3E}">
        <p14:creationId xmlns:p14="http://schemas.microsoft.com/office/powerpoint/2010/main" val="3817784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B64FC3-85BE-4FA9-BBB7-4327B24CD6C0}"/>
              </a:ext>
            </a:extLst>
          </p:cNvPr>
          <p:cNvSpPr>
            <a:spLocks noGrp="1"/>
          </p:cNvSpPr>
          <p:nvPr>
            <p:ph type="title"/>
          </p:nvPr>
        </p:nvSpPr>
        <p:spPr/>
        <p:txBody>
          <a:bodyPr>
            <a:normAutofit fontScale="90000"/>
          </a:bodyPr>
          <a:lstStyle/>
          <a:p>
            <a:r>
              <a:rPr lang="en-US" sz="4000" dirty="0"/>
              <a:t>What’s Different About Active Travel?</a:t>
            </a:r>
          </a:p>
        </p:txBody>
      </p:sp>
      <p:sp>
        <p:nvSpPr>
          <p:cNvPr id="6" name="Content Placeholder 5">
            <a:extLst>
              <a:ext uri="{FF2B5EF4-FFF2-40B4-BE49-F238E27FC236}">
                <a16:creationId xmlns:a16="http://schemas.microsoft.com/office/drawing/2014/main" id="{DB704C89-3EB4-47CA-A9BD-11A64F309609}"/>
              </a:ext>
            </a:extLst>
          </p:cNvPr>
          <p:cNvSpPr>
            <a:spLocks noGrp="1"/>
          </p:cNvSpPr>
          <p:nvPr>
            <p:ph idx="1"/>
          </p:nvPr>
        </p:nvSpPr>
        <p:spPr>
          <a:xfrm>
            <a:off x="359508" y="1200149"/>
            <a:ext cx="4113432" cy="3737371"/>
          </a:xfrm>
        </p:spPr>
        <p:txBody>
          <a:bodyPr>
            <a:normAutofit lnSpcReduction="10000"/>
          </a:bodyPr>
          <a:lstStyle/>
          <a:p>
            <a:r>
              <a:rPr lang="en-US" dirty="0"/>
              <a:t>Peak periods on a facility may occur outside the typical 6-9 am and 3-7 pm “commute” hours</a:t>
            </a:r>
          </a:p>
          <a:p>
            <a:r>
              <a:rPr lang="en-US" dirty="0"/>
              <a:t>Walk and bike trips tend to link with transit trips</a:t>
            </a:r>
          </a:p>
          <a:p>
            <a:r>
              <a:rPr lang="en-US" dirty="0"/>
              <a:t>Some trips are for exercise or leisure</a:t>
            </a:r>
          </a:p>
          <a:p>
            <a:r>
              <a:rPr lang="en-US" dirty="0"/>
              <a:t>Susceptible to severe injury in even minor incidents</a:t>
            </a:r>
          </a:p>
          <a:p>
            <a:r>
              <a:rPr lang="en-US" dirty="0"/>
              <a:t>Others?</a:t>
            </a:r>
          </a:p>
        </p:txBody>
      </p:sp>
      <p:sp>
        <p:nvSpPr>
          <p:cNvPr id="4" name="Slide Number Placeholder 3">
            <a:extLst>
              <a:ext uri="{FF2B5EF4-FFF2-40B4-BE49-F238E27FC236}">
                <a16:creationId xmlns:a16="http://schemas.microsoft.com/office/drawing/2014/main" id="{A9BDB035-9D52-4365-BE21-CE486523883F}"/>
              </a:ext>
            </a:extLst>
          </p:cNvPr>
          <p:cNvSpPr>
            <a:spLocks noGrp="1"/>
          </p:cNvSpPr>
          <p:nvPr>
            <p:ph type="sldNum" sz="quarter" idx="12"/>
          </p:nvPr>
        </p:nvSpPr>
        <p:spPr/>
        <p:txBody>
          <a:bodyPr/>
          <a:lstStyle/>
          <a:p>
            <a:fld id="{588A7B10-5B59-5847-A2D4-DA6B67CC2B64}" type="slidenum">
              <a:rPr lang="en-US" smtClean="0"/>
              <a:t>3</a:t>
            </a:fld>
            <a:endParaRPr lang="en-US" dirty="0"/>
          </a:p>
        </p:txBody>
      </p:sp>
      <p:pic>
        <p:nvPicPr>
          <p:cNvPr id="1026" name="Picture 2" descr="Bikers and pedestrians cross at a cross walk. There is a designated lane for the bikers and pedestrians. ">
            <a:extLst>
              <a:ext uri="{FF2B5EF4-FFF2-40B4-BE49-F238E27FC236}">
                <a16:creationId xmlns:a16="http://schemas.microsoft.com/office/drawing/2014/main" id="{0D097255-D350-4A45-B624-C9F9A7F7D6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585" b="6988"/>
          <a:stretch/>
        </p:blipFill>
        <p:spPr bwMode="auto">
          <a:xfrm>
            <a:off x="4859027" y="1131689"/>
            <a:ext cx="3120481" cy="17966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 biker in a bike lane and a car prepare to enter a tunnel ">
            <a:extLst>
              <a:ext uri="{FF2B5EF4-FFF2-40B4-BE49-F238E27FC236}">
                <a16:creationId xmlns:a16="http://schemas.microsoft.com/office/drawing/2014/main" id="{A7A0BBC4-5EA1-4AF6-B61B-31F865224C9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3574"/>
          <a:stretch/>
        </p:blipFill>
        <p:spPr bwMode="auto">
          <a:xfrm>
            <a:off x="4859027" y="3050721"/>
            <a:ext cx="3120480" cy="179664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DCDDF11-DA5A-4984-819F-A3ABF696C751}"/>
              </a:ext>
            </a:extLst>
          </p:cNvPr>
          <p:cNvSpPr txBox="1"/>
          <p:nvPr/>
        </p:nvSpPr>
        <p:spPr>
          <a:xfrm>
            <a:off x="4919233" y="4810426"/>
            <a:ext cx="3135312" cy="261610"/>
          </a:xfrm>
          <a:prstGeom prst="rect">
            <a:avLst/>
          </a:prstGeom>
          <a:noFill/>
        </p:spPr>
        <p:txBody>
          <a:bodyPr wrap="square" rtlCol="0">
            <a:spAutoFit/>
          </a:bodyPr>
          <a:lstStyle/>
          <a:p>
            <a:pPr algn="r"/>
            <a:r>
              <a:rPr lang="en-US" sz="1050" i="1" dirty="0"/>
              <a:t>pedbikeimages.org – Adam Coppola Photography</a:t>
            </a:r>
          </a:p>
        </p:txBody>
      </p:sp>
    </p:spTree>
    <p:extLst>
      <p:ext uri="{BB962C8B-B14F-4D97-AF65-F5344CB8AC3E}">
        <p14:creationId xmlns:p14="http://schemas.microsoft.com/office/powerpoint/2010/main" val="704773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Pedestrians</a:t>
            </a:r>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4</a:t>
            </a:fld>
            <a:endParaRPr lang="en-US" dirty="0"/>
          </a:p>
        </p:txBody>
      </p:sp>
    </p:spTree>
    <p:extLst>
      <p:ext uri="{BB962C8B-B14F-4D97-AF65-F5344CB8AC3E}">
        <p14:creationId xmlns:p14="http://schemas.microsoft.com/office/powerpoint/2010/main" val="266118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896-312B-4B07-ABFE-B42ECE38392F}"/>
              </a:ext>
            </a:extLst>
          </p:cNvPr>
          <p:cNvSpPr>
            <a:spLocks noGrp="1"/>
          </p:cNvSpPr>
          <p:nvPr>
            <p:ph type="title"/>
          </p:nvPr>
        </p:nvSpPr>
        <p:spPr/>
        <p:txBody>
          <a:bodyPr/>
          <a:lstStyle/>
          <a:p>
            <a:r>
              <a:rPr lang="en-US" sz="3600" dirty="0"/>
              <a:t>Pedestrians’ Wide Range of Capabilities</a:t>
            </a:r>
          </a:p>
        </p:txBody>
      </p:sp>
      <p:sp>
        <p:nvSpPr>
          <p:cNvPr id="3" name="Content Placeholder 2">
            <a:extLst>
              <a:ext uri="{FF2B5EF4-FFF2-40B4-BE49-F238E27FC236}">
                <a16:creationId xmlns:a16="http://schemas.microsoft.com/office/drawing/2014/main" id="{B3D55530-BC42-4784-B914-6B40B84D2F04}"/>
              </a:ext>
            </a:extLst>
          </p:cNvPr>
          <p:cNvSpPr>
            <a:spLocks noGrp="1"/>
          </p:cNvSpPr>
          <p:nvPr>
            <p:ph idx="1"/>
          </p:nvPr>
        </p:nvSpPr>
        <p:spPr>
          <a:xfrm>
            <a:off x="359508" y="1063229"/>
            <a:ext cx="5776597" cy="4014957"/>
          </a:xfrm>
        </p:spPr>
        <p:txBody>
          <a:bodyPr>
            <a:normAutofit fontScale="92500" lnSpcReduction="10000"/>
          </a:bodyPr>
          <a:lstStyle/>
          <a:p>
            <a:r>
              <a:rPr lang="en-US" dirty="0"/>
              <a:t>Children</a:t>
            </a:r>
          </a:p>
          <a:p>
            <a:pPr lvl="1"/>
            <a:r>
              <a:rPr lang="en-US" dirty="0"/>
              <a:t>Impulsive and unpredictable</a:t>
            </a:r>
          </a:p>
          <a:p>
            <a:pPr lvl="1"/>
            <a:r>
              <a:rPr lang="en-US" dirty="0"/>
              <a:t>Short and hard for drivers to see</a:t>
            </a:r>
          </a:p>
          <a:p>
            <a:r>
              <a:rPr lang="en-US" dirty="0"/>
              <a:t>Seniors</a:t>
            </a:r>
          </a:p>
          <a:p>
            <a:pPr lvl="1"/>
            <a:r>
              <a:rPr lang="en-US" altLang="en-US" dirty="0"/>
              <a:t>Experience a reduction in vision, hearing, agility, balance, speed, concentration, and strength</a:t>
            </a:r>
          </a:p>
          <a:p>
            <a:pPr lvl="1"/>
            <a:r>
              <a:rPr lang="en-US" altLang="en-US" dirty="0"/>
              <a:t>Have reduced abilities under low light/night conditions</a:t>
            </a:r>
            <a:endParaRPr lang="en-US" dirty="0"/>
          </a:p>
          <a:p>
            <a:r>
              <a:rPr lang="en-US" dirty="0"/>
              <a:t>Persons with disabilities </a:t>
            </a:r>
          </a:p>
          <a:p>
            <a:pPr lvl="1"/>
            <a:r>
              <a:rPr lang="en-US" dirty="0"/>
              <a:t>Visually- or hearing-impaired</a:t>
            </a:r>
          </a:p>
          <a:p>
            <a:pPr lvl="1"/>
            <a:r>
              <a:rPr lang="en-US" dirty="0"/>
              <a:t>Permanent or temporary physical disability</a:t>
            </a:r>
          </a:p>
          <a:p>
            <a:pPr lvl="1"/>
            <a:r>
              <a:rPr lang="en-US" dirty="0"/>
              <a:t>Mentally or emotionally impaired</a:t>
            </a:r>
          </a:p>
        </p:txBody>
      </p:sp>
      <p:sp>
        <p:nvSpPr>
          <p:cNvPr id="4" name="Slide Number Placeholder 3">
            <a:extLst>
              <a:ext uri="{FF2B5EF4-FFF2-40B4-BE49-F238E27FC236}">
                <a16:creationId xmlns:a16="http://schemas.microsoft.com/office/drawing/2014/main" id="{29E2015D-E96A-40B7-AF08-0CB16A5BB049}"/>
              </a:ext>
            </a:extLst>
          </p:cNvPr>
          <p:cNvSpPr>
            <a:spLocks noGrp="1"/>
          </p:cNvSpPr>
          <p:nvPr>
            <p:ph type="sldNum" sz="quarter" idx="12"/>
          </p:nvPr>
        </p:nvSpPr>
        <p:spPr/>
        <p:txBody>
          <a:bodyPr/>
          <a:lstStyle/>
          <a:p>
            <a:fld id="{588A7B10-5B59-5847-A2D4-DA6B67CC2B64}" type="slidenum">
              <a:rPr lang="en-US" smtClean="0"/>
              <a:t>5</a:t>
            </a:fld>
            <a:endParaRPr lang="en-US" dirty="0"/>
          </a:p>
        </p:txBody>
      </p:sp>
    </p:spTree>
    <p:extLst>
      <p:ext uri="{BB962C8B-B14F-4D97-AF65-F5344CB8AC3E}">
        <p14:creationId xmlns:p14="http://schemas.microsoft.com/office/powerpoint/2010/main" val="2905412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pedbikeimages.org/largeimages/pittsford.sunday.3(163).jpg">
            <a:extLst>
              <a:ext uri="{FF2B5EF4-FFF2-40B4-BE49-F238E27FC236}">
                <a16:creationId xmlns:a16="http://schemas.microsoft.com/office/drawing/2014/main" id="{709C1D90-DF6B-4C36-9C09-218BCA01098C}"/>
              </a:ext>
            </a:extLst>
          </p:cNvPr>
          <p:cNvPicPr>
            <a:picLocks noChangeAspect="1" noChangeArrowheads="1"/>
          </p:cNvPicPr>
          <p:nvPr/>
        </p:nvPicPr>
        <p:blipFill rotWithShape="1">
          <a:blip r:embed="rId3">
            <a:alphaModFix amt="20000"/>
            <a:extLst>
              <a:ext uri="{28A0092B-C50C-407E-A947-70E740481C1C}">
                <a14:useLocalDpi xmlns:a14="http://schemas.microsoft.com/office/drawing/2010/main" val="0"/>
              </a:ext>
            </a:extLst>
          </a:blip>
          <a:srcRect l="1" t="4070" r="274" b="3690"/>
          <a:stretch/>
        </p:blipFill>
        <p:spPr bwMode="auto">
          <a:xfrm>
            <a:off x="-7168" y="0"/>
            <a:ext cx="8373928" cy="5143500"/>
          </a:xfrm>
          <a:prstGeom prst="rect">
            <a:avLst/>
          </a:prstGeom>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3E1F394-2BCA-4D26-A3A0-20496F171AF1}"/>
              </a:ext>
            </a:extLst>
          </p:cNvPr>
          <p:cNvSpPr>
            <a:spLocks noGrp="1"/>
          </p:cNvSpPr>
          <p:nvPr>
            <p:ph type="title"/>
          </p:nvPr>
        </p:nvSpPr>
        <p:spPr/>
        <p:txBody>
          <a:bodyPr/>
          <a:lstStyle/>
          <a:p>
            <a:r>
              <a:rPr lang="en-US" sz="3600" dirty="0"/>
              <a:t>Design Elements of a Comfortable Walking Environment</a:t>
            </a:r>
          </a:p>
        </p:txBody>
      </p:sp>
      <p:sp>
        <p:nvSpPr>
          <p:cNvPr id="3" name="Text Placeholder 2">
            <a:extLst>
              <a:ext uri="{FF2B5EF4-FFF2-40B4-BE49-F238E27FC236}">
                <a16:creationId xmlns:a16="http://schemas.microsoft.com/office/drawing/2014/main" id="{4B85BCE5-19EE-4E50-B699-B1BFA9558417}"/>
              </a:ext>
            </a:extLst>
          </p:cNvPr>
          <p:cNvSpPr>
            <a:spLocks noGrp="1"/>
          </p:cNvSpPr>
          <p:nvPr>
            <p:ph type="body" idx="1"/>
          </p:nvPr>
        </p:nvSpPr>
        <p:spPr>
          <a:xfrm>
            <a:off x="359508" y="1364695"/>
            <a:ext cx="3657600" cy="479822"/>
          </a:xfrm>
        </p:spPr>
        <p:txBody>
          <a:bodyPr/>
          <a:lstStyle/>
          <a:p>
            <a:r>
              <a:rPr lang="en-US" dirty="0"/>
              <a:t>Along the Roadway</a:t>
            </a:r>
          </a:p>
        </p:txBody>
      </p:sp>
      <p:sp>
        <p:nvSpPr>
          <p:cNvPr id="4" name="Content Placeholder 3">
            <a:extLst>
              <a:ext uri="{FF2B5EF4-FFF2-40B4-BE49-F238E27FC236}">
                <a16:creationId xmlns:a16="http://schemas.microsoft.com/office/drawing/2014/main" id="{48D1275A-B8AF-415B-AF22-0A353AC984BE}"/>
              </a:ext>
            </a:extLst>
          </p:cNvPr>
          <p:cNvSpPr>
            <a:spLocks noGrp="1"/>
          </p:cNvSpPr>
          <p:nvPr>
            <p:ph sz="half" idx="2"/>
          </p:nvPr>
        </p:nvSpPr>
        <p:spPr>
          <a:xfrm>
            <a:off x="359508" y="1844516"/>
            <a:ext cx="3657600" cy="2963466"/>
          </a:xfrm>
        </p:spPr>
        <p:txBody>
          <a:bodyPr>
            <a:normAutofit fontScale="92500" lnSpcReduction="10000"/>
          </a:bodyPr>
          <a:lstStyle/>
          <a:p>
            <a:r>
              <a:rPr lang="en-US" dirty="0"/>
              <a:t>Level cross slopes and continuous sidewalks</a:t>
            </a:r>
          </a:p>
          <a:p>
            <a:r>
              <a:rPr lang="en-US" dirty="0"/>
              <a:t>Improved sight distances at driveways</a:t>
            </a:r>
          </a:p>
          <a:p>
            <a:r>
              <a:rPr lang="en-US" dirty="0"/>
              <a:t>Clear path of travel between buffer and streetscape elements (signs, benches, etc.)</a:t>
            </a:r>
          </a:p>
        </p:txBody>
      </p:sp>
      <p:sp>
        <p:nvSpPr>
          <p:cNvPr id="5" name="Text Placeholder 4">
            <a:extLst>
              <a:ext uri="{FF2B5EF4-FFF2-40B4-BE49-F238E27FC236}">
                <a16:creationId xmlns:a16="http://schemas.microsoft.com/office/drawing/2014/main" id="{357D9D38-C374-4D9A-87EA-79587D5528EF}"/>
              </a:ext>
            </a:extLst>
          </p:cNvPr>
          <p:cNvSpPr>
            <a:spLocks noGrp="1"/>
          </p:cNvSpPr>
          <p:nvPr>
            <p:ph type="body" sz="quarter" idx="3"/>
          </p:nvPr>
        </p:nvSpPr>
        <p:spPr>
          <a:xfrm>
            <a:off x="4321908" y="1364695"/>
            <a:ext cx="3657600" cy="479822"/>
          </a:xfrm>
        </p:spPr>
        <p:txBody>
          <a:bodyPr/>
          <a:lstStyle/>
          <a:p>
            <a:r>
              <a:rPr lang="en-US" dirty="0"/>
              <a:t>Crossings</a:t>
            </a:r>
          </a:p>
        </p:txBody>
      </p:sp>
      <p:sp>
        <p:nvSpPr>
          <p:cNvPr id="6" name="Content Placeholder 5">
            <a:extLst>
              <a:ext uri="{FF2B5EF4-FFF2-40B4-BE49-F238E27FC236}">
                <a16:creationId xmlns:a16="http://schemas.microsoft.com/office/drawing/2014/main" id="{52E3D051-A7DD-4A23-B625-8C92F47436DE}"/>
              </a:ext>
            </a:extLst>
          </p:cNvPr>
          <p:cNvSpPr>
            <a:spLocks noGrp="1"/>
          </p:cNvSpPr>
          <p:nvPr>
            <p:ph sz="quarter" idx="4"/>
          </p:nvPr>
        </p:nvSpPr>
        <p:spPr>
          <a:xfrm>
            <a:off x="4321908" y="1844516"/>
            <a:ext cx="3818792" cy="2963466"/>
          </a:xfrm>
        </p:spPr>
        <p:txBody>
          <a:bodyPr>
            <a:normAutofit fontScale="92500" lnSpcReduction="10000"/>
          </a:bodyPr>
          <a:lstStyle/>
          <a:p>
            <a:r>
              <a:rPr lang="en-US" dirty="0"/>
              <a:t>Speed reduction for motor vehicles</a:t>
            </a:r>
          </a:p>
          <a:p>
            <a:r>
              <a:rPr lang="en-US" dirty="0"/>
              <a:t>Time and distance needed to cross the roadway</a:t>
            </a:r>
          </a:p>
          <a:p>
            <a:r>
              <a:rPr lang="en-US" dirty="0"/>
              <a:t>Ease of movement from walkway to street level</a:t>
            </a:r>
          </a:p>
          <a:p>
            <a:r>
              <a:rPr lang="en-US" dirty="0"/>
              <a:t>Conspicuity of people walking</a:t>
            </a:r>
          </a:p>
        </p:txBody>
      </p:sp>
      <p:sp>
        <p:nvSpPr>
          <p:cNvPr id="7" name="Slide Number Placeholder 6">
            <a:extLst>
              <a:ext uri="{FF2B5EF4-FFF2-40B4-BE49-F238E27FC236}">
                <a16:creationId xmlns:a16="http://schemas.microsoft.com/office/drawing/2014/main" id="{7F21EB64-FBE2-4A50-A405-41F087B130C2}"/>
              </a:ext>
            </a:extLst>
          </p:cNvPr>
          <p:cNvSpPr>
            <a:spLocks noGrp="1"/>
          </p:cNvSpPr>
          <p:nvPr>
            <p:ph type="sldNum" sz="quarter" idx="12"/>
          </p:nvPr>
        </p:nvSpPr>
        <p:spPr/>
        <p:txBody>
          <a:bodyPr/>
          <a:lstStyle/>
          <a:p>
            <a:fld id="{588A7B10-5B59-5847-A2D4-DA6B67CC2B64}" type="slidenum">
              <a:rPr lang="en-US" smtClean="0"/>
              <a:t>6</a:t>
            </a:fld>
            <a:endParaRPr lang="en-US"/>
          </a:p>
        </p:txBody>
      </p:sp>
    </p:spTree>
    <p:extLst>
      <p:ext uri="{BB962C8B-B14F-4D97-AF65-F5344CB8AC3E}">
        <p14:creationId xmlns:p14="http://schemas.microsoft.com/office/powerpoint/2010/main" val="3464593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DCDF0-0D71-48A9-BAB9-68462F9AE36E}"/>
              </a:ext>
            </a:extLst>
          </p:cNvPr>
          <p:cNvSpPr>
            <a:spLocks noGrp="1"/>
          </p:cNvSpPr>
          <p:nvPr>
            <p:ph type="title"/>
          </p:nvPr>
        </p:nvSpPr>
        <p:spPr/>
        <p:txBody>
          <a:bodyPr/>
          <a:lstStyle/>
          <a:p>
            <a:r>
              <a:rPr lang="en-US" sz="4000" dirty="0"/>
              <a:t>Who are Vulnerable Populations?</a:t>
            </a:r>
          </a:p>
        </p:txBody>
      </p:sp>
      <p:sp>
        <p:nvSpPr>
          <p:cNvPr id="3" name="Content Placeholder 2">
            <a:extLst>
              <a:ext uri="{FF2B5EF4-FFF2-40B4-BE49-F238E27FC236}">
                <a16:creationId xmlns:a16="http://schemas.microsoft.com/office/drawing/2014/main" id="{676BCBAA-14F7-4D81-8810-3EF64F97C0B3}"/>
              </a:ext>
            </a:extLst>
          </p:cNvPr>
          <p:cNvSpPr>
            <a:spLocks noGrp="1"/>
          </p:cNvSpPr>
          <p:nvPr>
            <p:ph idx="1"/>
          </p:nvPr>
        </p:nvSpPr>
        <p:spPr>
          <a:xfrm>
            <a:off x="359507" y="1106631"/>
            <a:ext cx="7620001" cy="3943350"/>
          </a:xfrm>
        </p:spPr>
        <p:txBody>
          <a:bodyPr>
            <a:normAutofit fontScale="92500" lnSpcReduction="10000"/>
          </a:bodyPr>
          <a:lstStyle/>
          <a:p>
            <a:pPr marL="114300" indent="0">
              <a:buNone/>
            </a:pPr>
            <a:r>
              <a:rPr lang="en-US" dirty="0"/>
              <a:t>Individuals (or members of sociodemographic groups) likely to experience unmet need for safe, comfortable, convenient, affordable mobility</a:t>
            </a:r>
          </a:p>
          <a:p>
            <a:pPr marL="114300" indent="0">
              <a:buNone/>
            </a:pPr>
            <a:endParaRPr lang="en-US" dirty="0"/>
          </a:p>
          <a:p>
            <a:r>
              <a:rPr lang="en-US" dirty="0"/>
              <a:t>Vulnerability can stem from perceived or objective…</a:t>
            </a:r>
          </a:p>
          <a:p>
            <a:pPr lvl="1"/>
            <a:r>
              <a:rPr lang="en-US" dirty="0"/>
              <a:t>Lack of mobility or access</a:t>
            </a:r>
          </a:p>
          <a:p>
            <a:pPr lvl="1"/>
            <a:r>
              <a:rPr lang="en-US" dirty="0"/>
              <a:t>Exposure to unsafe travel conditions</a:t>
            </a:r>
          </a:p>
          <a:p>
            <a:pPr lvl="1"/>
            <a:r>
              <a:rPr lang="en-US" dirty="0"/>
              <a:t>Exposure to unsecure travel conditions</a:t>
            </a:r>
          </a:p>
          <a:p>
            <a:pPr lvl="1"/>
            <a:r>
              <a:rPr lang="en-US" dirty="0"/>
              <a:t>Inequitable enforcement (more on next slide)</a:t>
            </a:r>
          </a:p>
          <a:p>
            <a:r>
              <a:rPr lang="en-US" dirty="0"/>
              <a:t>Why is this relevant to pedestrians?</a:t>
            </a:r>
          </a:p>
          <a:p>
            <a:pPr lvl="1"/>
            <a:r>
              <a:rPr lang="en-US" dirty="0"/>
              <a:t>Walking is by far the most prevalent mode — especially among vulnerable populations</a:t>
            </a:r>
          </a:p>
          <a:p>
            <a:pPr lvl="1"/>
            <a:endParaRPr lang="en-US" dirty="0"/>
          </a:p>
        </p:txBody>
      </p:sp>
      <p:sp>
        <p:nvSpPr>
          <p:cNvPr id="4" name="Slide Number Placeholder 3">
            <a:extLst>
              <a:ext uri="{FF2B5EF4-FFF2-40B4-BE49-F238E27FC236}">
                <a16:creationId xmlns:a16="http://schemas.microsoft.com/office/drawing/2014/main" id="{4597B3C2-2165-4D1E-9B38-7678423EE2DA}"/>
              </a:ext>
            </a:extLst>
          </p:cNvPr>
          <p:cNvSpPr>
            <a:spLocks noGrp="1"/>
          </p:cNvSpPr>
          <p:nvPr>
            <p:ph type="sldNum" sz="quarter" idx="12"/>
          </p:nvPr>
        </p:nvSpPr>
        <p:spPr/>
        <p:txBody>
          <a:bodyPr/>
          <a:lstStyle/>
          <a:p>
            <a:fld id="{588A7B10-5B59-5847-A2D4-DA6B67CC2B64}" type="slidenum">
              <a:rPr lang="en-US" smtClean="0"/>
              <a:t>7</a:t>
            </a:fld>
            <a:endParaRPr lang="en-US" dirty="0"/>
          </a:p>
        </p:txBody>
      </p:sp>
    </p:spTree>
    <p:extLst>
      <p:ext uri="{BB962C8B-B14F-4D97-AF65-F5344CB8AC3E}">
        <p14:creationId xmlns:p14="http://schemas.microsoft.com/office/powerpoint/2010/main" val="2857796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BD884-3FB0-4243-938A-B8892ACC9097}"/>
              </a:ext>
            </a:extLst>
          </p:cNvPr>
          <p:cNvSpPr>
            <a:spLocks noGrp="1"/>
          </p:cNvSpPr>
          <p:nvPr>
            <p:ph type="title"/>
          </p:nvPr>
        </p:nvSpPr>
        <p:spPr>
          <a:xfrm>
            <a:off x="359508" y="87734"/>
            <a:ext cx="7620000" cy="857250"/>
          </a:xfrm>
        </p:spPr>
        <p:txBody>
          <a:bodyPr>
            <a:noAutofit/>
          </a:bodyPr>
          <a:lstStyle/>
          <a:p>
            <a:r>
              <a:rPr lang="en-US" sz="2900" dirty="0"/>
              <a:t>Vulnerable Populations – Inequitable Enforcement</a:t>
            </a:r>
          </a:p>
        </p:txBody>
      </p:sp>
      <p:pic>
        <p:nvPicPr>
          <p:cNvPr id="6" name="Content Placeholder 5" descr="Bar chart. Depicts Jacksonville's 16 most commonly issued tickets from 2012 to 2017, by Race of Recipient. Figures show that there is high racial disparity. The most common ticket, in roadway (sidewalks provided), was given to black residents 78 percent of the time. ">
            <a:extLst>
              <a:ext uri="{FF2B5EF4-FFF2-40B4-BE49-F238E27FC236}">
                <a16:creationId xmlns:a16="http://schemas.microsoft.com/office/drawing/2014/main" id="{50FBAF0B-16F8-45D3-8631-BB829EC2C6DB}"/>
              </a:ext>
            </a:extLst>
          </p:cNvPr>
          <p:cNvPicPr>
            <a:picLocks noGrp="1" noChangeAspect="1"/>
          </p:cNvPicPr>
          <p:nvPr>
            <p:ph idx="1"/>
          </p:nvPr>
        </p:nvPicPr>
        <p:blipFill>
          <a:blip r:embed="rId3"/>
          <a:stretch>
            <a:fillRect/>
          </a:stretch>
        </p:blipFill>
        <p:spPr>
          <a:xfrm>
            <a:off x="1475108" y="877341"/>
            <a:ext cx="5148168" cy="3868464"/>
          </a:xfrm>
        </p:spPr>
      </p:pic>
      <p:sp>
        <p:nvSpPr>
          <p:cNvPr id="4" name="Slide Number Placeholder 3">
            <a:extLst>
              <a:ext uri="{FF2B5EF4-FFF2-40B4-BE49-F238E27FC236}">
                <a16:creationId xmlns:a16="http://schemas.microsoft.com/office/drawing/2014/main" id="{1E46B589-CEC2-408D-8A97-A865B0033175}"/>
              </a:ext>
            </a:extLst>
          </p:cNvPr>
          <p:cNvSpPr>
            <a:spLocks noGrp="1"/>
          </p:cNvSpPr>
          <p:nvPr>
            <p:ph type="sldNum" sz="quarter" idx="12"/>
          </p:nvPr>
        </p:nvSpPr>
        <p:spPr/>
        <p:txBody>
          <a:bodyPr/>
          <a:lstStyle/>
          <a:p>
            <a:fld id="{588A7B10-5B59-5847-A2D4-DA6B67CC2B64}" type="slidenum">
              <a:rPr lang="en-US" smtClean="0"/>
              <a:t>8</a:t>
            </a:fld>
            <a:endParaRPr lang="en-US" dirty="0"/>
          </a:p>
        </p:txBody>
      </p:sp>
      <p:sp>
        <p:nvSpPr>
          <p:cNvPr id="5" name="TextBox 4">
            <a:extLst>
              <a:ext uri="{FF2B5EF4-FFF2-40B4-BE49-F238E27FC236}">
                <a16:creationId xmlns:a16="http://schemas.microsoft.com/office/drawing/2014/main" id="{EA9BA5A4-B77D-42AD-8C80-2A10602CB460}"/>
              </a:ext>
            </a:extLst>
          </p:cNvPr>
          <p:cNvSpPr txBox="1"/>
          <p:nvPr/>
        </p:nvSpPr>
        <p:spPr>
          <a:xfrm>
            <a:off x="3608280" y="4745805"/>
            <a:ext cx="3135312" cy="261610"/>
          </a:xfrm>
          <a:prstGeom prst="rect">
            <a:avLst/>
          </a:prstGeom>
          <a:noFill/>
        </p:spPr>
        <p:txBody>
          <a:bodyPr wrap="square" rtlCol="0">
            <a:spAutoFit/>
          </a:bodyPr>
          <a:lstStyle/>
          <a:p>
            <a:pPr algn="r"/>
            <a:r>
              <a:rPr lang="en-US" sz="1050" i="1" dirty="0"/>
              <a:t>ProPublica</a:t>
            </a:r>
          </a:p>
        </p:txBody>
      </p:sp>
    </p:spTree>
    <p:extLst>
      <p:ext uri="{BB962C8B-B14F-4D97-AF65-F5344CB8AC3E}">
        <p14:creationId xmlns:p14="http://schemas.microsoft.com/office/powerpoint/2010/main" val="3969980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EA5CC-2CEE-490D-9E3D-F43E72961A57}"/>
              </a:ext>
            </a:extLst>
          </p:cNvPr>
          <p:cNvSpPr>
            <a:spLocks noGrp="1"/>
          </p:cNvSpPr>
          <p:nvPr>
            <p:ph type="title"/>
          </p:nvPr>
        </p:nvSpPr>
        <p:spPr/>
        <p:txBody>
          <a:bodyPr/>
          <a:lstStyle/>
          <a:p>
            <a:r>
              <a:rPr lang="en-US" dirty="0"/>
              <a:t>Pedestrian Behavior</a:t>
            </a:r>
          </a:p>
        </p:txBody>
      </p:sp>
      <p:pic>
        <p:nvPicPr>
          <p:cNvPr id="6" name="Content Placeholder 5" descr="Diagram showing an example of shopping center and bus stop layout. There are two intersections, and the bus stop and shopping center are in between the intersections but on opposite sides of the road. ">
            <a:extLst>
              <a:ext uri="{FF2B5EF4-FFF2-40B4-BE49-F238E27FC236}">
                <a16:creationId xmlns:a16="http://schemas.microsoft.com/office/drawing/2014/main" id="{0266E1D9-0E86-49C5-A455-16CCAB05F6A0}"/>
              </a:ext>
            </a:extLst>
          </p:cNvPr>
          <p:cNvPicPr>
            <a:picLocks noGrp="1" noChangeAspect="1"/>
          </p:cNvPicPr>
          <p:nvPr>
            <p:ph idx="1"/>
          </p:nvPr>
        </p:nvPicPr>
        <p:blipFill>
          <a:blip r:embed="rId3"/>
          <a:stretch>
            <a:fillRect/>
          </a:stretch>
        </p:blipFill>
        <p:spPr>
          <a:xfrm>
            <a:off x="2710953" y="1457367"/>
            <a:ext cx="5460728" cy="2894186"/>
          </a:xfrm>
        </p:spPr>
      </p:pic>
      <p:sp>
        <p:nvSpPr>
          <p:cNvPr id="4" name="Slide Number Placeholder 3">
            <a:extLst>
              <a:ext uri="{FF2B5EF4-FFF2-40B4-BE49-F238E27FC236}">
                <a16:creationId xmlns:a16="http://schemas.microsoft.com/office/drawing/2014/main" id="{2C9C8CB3-8A5D-4389-9A06-956ED5D7F31B}"/>
              </a:ext>
            </a:extLst>
          </p:cNvPr>
          <p:cNvSpPr>
            <a:spLocks noGrp="1"/>
          </p:cNvSpPr>
          <p:nvPr>
            <p:ph type="sldNum" sz="quarter" idx="12"/>
          </p:nvPr>
        </p:nvSpPr>
        <p:spPr/>
        <p:txBody>
          <a:bodyPr/>
          <a:lstStyle/>
          <a:p>
            <a:fld id="{588A7B10-5B59-5847-A2D4-DA6B67CC2B64}" type="slidenum">
              <a:rPr lang="en-US" smtClean="0"/>
              <a:t>9</a:t>
            </a:fld>
            <a:endParaRPr lang="en-US" dirty="0"/>
          </a:p>
        </p:txBody>
      </p:sp>
      <p:sp>
        <p:nvSpPr>
          <p:cNvPr id="7" name="Content Placeholder 3">
            <a:extLst>
              <a:ext uri="{FF2B5EF4-FFF2-40B4-BE49-F238E27FC236}">
                <a16:creationId xmlns:a16="http://schemas.microsoft.com/office/drawing/2014/main" id="{222658E4-06F1-4924-B677-7DBFC76D7CF5}"/>
              </a:ext>
            </a:extLst>
          </p:cNvPr>
          <p:cNvSpPr txBox="1">
            <a:spLocks/>
          </p:cNvSpPr>
          <p:nvPr/>
        </p:nvSpPr>
        <p:spPr>
          <a:xfrm>
            <a:off x="166255" y="1388087"/>
            <a:ext cx="2482351" cy="2963466"/>
          </a:xfrm>
          <a:prstGeom prst="rect">
            <a:avLst/>
          </a:prstGeom>
        </p:spPr>
        <p:txBody>
          <a:bodyPr>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rgbClr val="005799"/>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dirty="0"/>
              <a:t>How far would you be willing to walk to use the crosswalks?</a:t>
            </a:r>
          </a:p>
        </p:txBody>
      </p:sp>
      <p:sp>
        <p:nvSpPr>
          <p:cNvPr id="8" name="TextBox 7">
            <a:extLst>
              <a:ext uri="{FF2B5EF4-FFF2-40B4-BE49-F238E27FC236}">
                <a16:creationId xmlns:a16="http://schemas.microsoft.com/office/drawing/2014/main" id="{60814CE6-C7DB-4186-938A-84E0F4E4D389}"/>
              </a:ext>
            </a:extLst>
          </p:cNvPr>
          <p:cNvSpPr txBox="1"/>
          <p:nvPr/>
        </p:nvSpPr>
        <p:spPr>
          <a:xfrm>
            <a:off x="4974023" y="4351553"/>
            <a:ext cx="3135312" cy="261610"/>
          </a:xfrm>
          <a:prstGeom prst="rect">
            <a:avLst/>
          </a:prstGeom>
          <a:noFill/>
        </p:spPr>
        <p:txBody>
          <a:bodyPr wrap="square" rtlCol="0">
            <a:spAutoFit/>
          </a:bodyPr>
          <a:lstStyle/>
          <a:p>
            <a:pPr algn="r"/>
            <a:r>
              <a:rPr lang="en-US" sz="1050" i="1" dirty="0"/>
              <a:t>FHWA</a:t>
            </a:r>
          </a:p>
        </p:txBody>
      </p:sp>
    </p:spTree>
    <p:extLst>
      <p:ext uri="{BB962C8B-B14F-4D97-AF65-F5344CB8AC3E}">
        <p14:creationId xmlns:p14="http://schemas.microsoft.com/office/powerpoint/2010/main" val="12513944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SRC_FHWA_16x9">
  <a:themeElements>
    <a:clrScheme name="DOT">
      <a:dk1>
        <a:srgbClr val="2F2B20"/>
      </a:dk1>
      <a:lt1>
        <a:srgbClr val="FFFFFF"/>
      </a:lt1>
      <a:dk2>
        <a:srgbClr val="005799"/>
      </a:dk2>
      <a:lt2>
        <a:srgbClr val="B8D2E6"/>
      </a:lt2>
      <a:accent1>
        <a:srgbClr val="A9A9A9"/>
      </a:accent1>
      <a:accent2>
        <a:srgbClr val="BEBEBE"/>
      </a:accent2>
      <a:accent3>
        <a:srgbClr val="D2D2D2"/>
      </a:accent3>
      <a:accent4>
        <a:srgbClr val="A3A3A3"/>
      </a:accent4>
      <a:accent5>
        <a:srgbClr val="C8C8C8"/>
      </a:accent5>
      <a:accent6>
        <a:srgbClr val="B1B1B1"/>
      </a:accent6>
      <a:hlink>
        <a:srgbClr val="005799"/>
      </a:hlink>
      <a:folHlink>
        <a:srgbClr val="4C7899"/>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HSRC_FHWA_16x9</Template>
  <TotalTime>2583</TotalTime>
  <Words>2472</Words>
  <Application>Microsoft Office PowerPoint</Application>
  <PresentationFormat>On-screen Show (16:9)</PresentationFormat>
  <Paragraphs>275</Paragraphs>
  <Slides>27</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Franklin Gothic Medium</vt:lpstr>
      <vt:lpstr>HSRC_FHWA_16x9</vt:lpstr>
      <vt:lpstr>User and Mode Characteristics</vt:lpstr>
      <vt:lpstr>Outline</vt:lpstr>
      <vt:lpstr>What’s Different About Active Travel?</vt:lpstr>
      <vt:lpstr>Pedestrians</vt:lpstr>
      <vt:lpstr>Pedestrians’ Wide Range of Capabilities</vt:lpstr>
      <vt:lpstr>Design Elements of a Comfortable Walking Environment</vt:lpstr>
      <vt:lpstr>Who are Vulnerable Populations?</vt:lpstr>
      <vt:lpstr>Vulnerable Populations – Inequitable Enforcement</vt:lpstr>
      <vt:lpstr>Pedestrian Behavior</vt:lpstr>
      <vt:lpstr>Pedestrian Behavior</vt:lpstr>
      <vt:lpstr>Bicyclists</vt:lpstr>
      <vt:lpstr>Bicyclists’ Wide Range of Capabilities</vt:lpstr>
      <vt:lpstr>Who Bikes?</vt:lpstr>
      <vt:lpstr>Whom Do We Want to Bike?</vt:lpstr>
      <vt:lpstr>Whom Do We Want to Bike?</vt:lpstr>
      <vt:lpstr>Whom Do We Want to Bike?</vt:lpstr>
      <vt:lpstr>PowerPoint Presentation</vt:lpstr>
      <vt:lpstr>Trip purposes</vt:lpstr>
      <vt:lpstr>Walking Trips</vt:lpstr>
      <vt:lpstr>What about walking and biking in small town or rural areas?</vt:lpstr>
      <vt:lpstr>Walking and Biking in Small Towns or Rural Areas -- Challenges</vt:lpstr>
      <vt:lpstr>Bicycle Trips</vt:lpstr>
      <vt:lpstr>Bicycling Trips</vt:lpstr>
      <vt:lpstr>Bicycle as Design Vehicle</vt:lpstr>
      <vt:lpstr>PowerPoint Presentation</vt:lpstr>
      <vt:lpstr>E-bike Users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Title</dc:title>
  <dc:creator>Kristen Brookshire</dc:creator>
  <cp:lastModifiedBy>Brookshire, Kristen Holly</cp:lastModifiedBy>
  <cp:revision>102</cp:revision>
  <dcterms:created xsi:type="dcterms:W3CDTF">2019-02-14T20:40:13Z</dcterms:created>
  <dcterms:modified xsi:type="dcterms:W3CDTF">2019-09-30T19:37:07Z</dcterms:modified>
</cp:coreProperties>
</file>